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6" r:id="rId1"/>
  </p:sldMasterIdLst>
  <p:sldIdLst>
    <p:sldId id="256" r:id="rId2"/>
    <p:sldId id="257" r:id="rId3"/>
    <p:sldId id="258" r:id="rId4"/>
    <p:sldId id="259" r:id="rId5"/>
    <p:sldId id="260" r:id="rId6"/>
    <p:sldId id="261" r:id="rId7"/>
    <p:sldId id="263" r:id="rId8"/>
    <p:sldId id="262" r:id="rId9"/>
    <p:sldId id="274" r:id="rId10"/>
    <p:sldId id="265" r:id="rId11"/>
    <p:sldId id="273" r:id="rId12"/>
    <p:sldId id="276" r:id="rId13"/>
    <p:sldId id="279" r:id="rId14"/>
    <p:sldId id="278" r:id="rId15"/>
    <p:sldId id="266" r:id="rId16"/>
    <p:sldId id="277" r:id="rId17"/>
    <p:sldId id="267" r:id="rId18"/>
    <p:sldId id="268" r:id="rId19"/>
    <p:sldId id="269" r:id="rId20"/>
    <p:sldId id="270"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7A0DAB-B47F-4CE5-87B5-8BF294CC53FE}" v="45" dt="2022-07-05T04:34:14.426"/>
    <p1510:client id="{65EE1030-9A7F-8C90-15EF-77C85B94C0D7}" v="60" dt="2022-07-05T22:30:53.340"/>
    <p1510:client id="{B76B4315-C11B-9FD2-75B1-7A290EED6615}" v="45" dt="2022-07-05T07:41:12.294"/>
    <p1510:client id="{BF4359FF-76AB-4EC8-B83E-68FCFB888976}" v="274" dt="2022-07-05T04:26:39.373"/>
    <p1510:client id="{BF4F000E-EC3B-ED91-73E6-27BED6CEFB5F}" v="168" dt="2022-07-05T08:39:20.308"/>
    <p1510:client id="{C2861FE5-7ABA-3829-91FF-A08B6A325BCC}" v="103" dt="2022-07-05T08:00:48.934"/>
    <p1510:client id="{CB2BFD2F-BC95-3603-5FA6-E2203D588152}" v="373" dt="2022-07-05T05:29:49.718"/>
    <p1510:client id="{CFD9D49B-65B1-78D4-F040-8AA29765DEF8}" v="67" dt="2022-07-05T07:47:08.332"/>
    <p1510:client id="{DF5D58C4-A538-7FF8-69AF-0299F15CDB85}" v="184" dt="2022-07-05T22:50:11.0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07" d="100"/>
          <a:sy n="107" d="100"/>
        </p:scale>
        <p:origin x="46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7799EB-7835-4536-AC9D-080D62884112}" type="doc">
      <dgm:prSet loTypeId="urn:microsoft.com/office/officeart/2016/7/layout/RepeatingBendingProcessNew" loCatId="process" qsTypeId="urn:microsoft.com/office/officeart/2005/8/quickstyle/simple1" qsCatId="simple" csTypeId="urn:microsoft.com/office/officeart/2005/8/colors/colorful2" csCatId="colorful" phldr="1"/>
      <dgm:spPr/>
      <dgm:t>
        <a:bodyPr/>
        <a:lstStyle/>
        <a:p>
          <a:endParaRPr lang="en-US"/>
        </a:p>
      </dgm:t>
    </dgm:pt>
    <dgm:pt modelId="{F7038E18-29C7-4F3E-A652-1E47D673CF83}">
      <dgm:prSet custT="1"/>
      <dgm:spPr/>
      <dgm:t>
        <a:bodyPr/>
        <a:lstStyle/>
        <a:p>
          <a:r>
            <a:rPr lang="en-US" sz="3200" dirty="0">
              <a:latin typeface="Arial" panose="020B0604020202020204" pitchFamily="34" charset="0"/>
              <a:cs typeface="Arial" panose="020B0604020202020204" pitchFamily="34" charset="0"/>
            </a:rPr>
            <a:t>Notify</a:t>
          </a:r>
        </a:p>
      </dgm:t>
    </dgm:pt>
    <dgm:pt modelId="{B4C44920-41A5-49CF-91FA-99DF032B0582}" type="parTrans" cxnId="{2618C60A-70FB-4610-8F41-42137351BA44}">
      <dgm:prSet/>
      <dgm:spPr/>
      <dgm:t>
        <a:bodyPr/>
        <a:lstStyle/>
        <a:p>
          <a:endParaRPr lang="en-US"/>
        </a:p>
      </dgm:t>
    </dgm:pt>
    <dgm:pt modelId="{056865B5-2432-4D4C-A21F-36137B45B445}" type="sibTrans" cxnId="{2618C60A-70FB-4610-8F41-42137351BA44}">
      <dgm:prSet/>
      <dgm:spPr/>
      <dgm:t>
        <a:bodyPr/>
        <a:lstStyle/>
        <a:p>
          <a:endParaRPr lang="en-US" dirty="0"/>
        </a:p>
      </dgm:t>
    </dgm:pt>
    <dgm:pt modelId="{E9FA91F6-4562-4082-93DB-6DD33E10430C}">
      <dgm:prSet custT="1"/>
      <dgm:spPr/>
      <dgm:t>
        <a:bodyPr/>
        <a:lstStyle/>
        <a:p>
          <a:r>
            <a:rPr lang="en-US" sz="2400" dirty="0">
              <a:latin typeface="Arial" panose="020B0604020202020204" pitchFamily="34" charset="0"/>
              <a:cs typeface="Arial" panose="020B0604020202020204" pitchFamily="34" charset="0"/>
            </a:rPr>
            <a:t>Notify children when a transition is going to happen, giving them time to prepare for the change and transition. </a:t>
          </a:r>
        </a:p>
      </dgm:t>
    </dgm:pt>
    <dgm:pt modelId="{1754101F-D668-45A1-927D-6B5F20499841}" type="parTrans" cxnId="{A7196875-DD95-4A1B-8A08-CFD3B41419B5}">
      <dgm:prSet/>
      <dgm:spPr/>
      <dgm:t>
        <a:bodyPr/>
        <a:lstStyle/>
        <a:p>
          <a:endParaRPr lang="en-US"/>
        </a:p>
      </dgm:t>
    </dgm:pt>
    <dgm:pt modelId="{2C32F848-D78A-4D87-B6CF-95FE2C82D35F}" type="sibTrans" cxnId="{A7196875-DD95-4A1B-8A08-CFD3B41419B5}">
      <dgm:prSet/>
      <dgm:spPr/>
      <dgm:t>
        <a:bodyPr/>
        <a:lstStyle/>
        <a:p>
          <a:endParaRPr lang="en-US"/>
        </a:p>
      </dgm:t>
    </dgm:pt>
    <dgm:pt modelId="{C2A98F28-DF3F-446C-A9A2-FD5203597038}">
      <dgm:prSet/>
      <dgm:spPr/>
      <dgm:t>
        <a:bodyPr/>
        <a:lstStyle/>
        <a:p>
          <a:r>
            <a:rPr lang="en-US" dirty="0">
              <a:latin typeface="Arial" panose="020B0604020202020204" pitchFamily="34" charset="0"/>
              <a:cs typeface="Arial" panose="020B0604020202020204" pitchFamily="34" charset="0"/>
            </a:rPr>
            <a:t>Use</a:t>
          </a:r>
        </a:p>
      </dgm:t>
    </dgm:pt>
    <dgm:pt modelId="{2F588608-DBAE-4D70-92A4-15D2C2B33806}" type="parTrans" cxnId="{8DA2A53F-DAF2-4656-A67D-A828AA4C0E2B}">
      <dgm:prSet/>
      <dgm:spPr/>
      <dgm:t>
        <a:bodyPr/>
        <a:lstStyle/>
        <a:p>
          <a:endParaRPr lang="en-US"/>
        </a:p>
      </dgm:t>
    </dgm:pt>
    <dgm:pt modelId="{4FBE7B87-03C0-49C6-8D1F-569CEA8C5B3A}" type="sibTrans" cxnId="{8DA2A53F-DAF2-4656-A67D-A828AA4C0E2B}">
      <dgm:prSet/>
      <dgm:spPr/>
      <dgm:t>
        <a:bodyPr/>
        <a:lstStyle/>
        <a:p>
          <a:endParaRPr lang="en-US" dirty="0"/>
        </a:p>
      </dgm:t>
    </dgm:pt>
    <dgm:pt modelId="{A81BF868-6F54-4C7C-BEC4-A228B1A3A0D7}">
      <dgm:prSet/>
      <dgm:spPr/>
      <dgm:t>
        <a:bodyPr/>
        <a:lstStyle/>
        <a:p>
          <a:r>
            <a:rPr lang="en-US" dirty="0">
              <a:latin typeface="Arial" panose="020B0604020202020204" pitchFamily="34" charset="0"/>
              <a:cs typeface="Arial" panose="020B0604020202020204" pitchFamily="34" charset="0"/>
            </a:rPr>
            <a:t>Use a visual timer to let children know how much time is left to finish what they are doing</a:t>
          </a:r>
          <a:r>
            <a:rPr lang="en-US" dirty="0"/>
            <a:t>. </a:t>
          </a:r>
        </a:p>
      </dgm:t>
    </dgm:pt>
    <dgm:pt modelId="{7146FE88-A6EA-42C0-987D-87435B890B3D}" type="parTrans" cxnId="{DB269F99-57F7-4865-B2C3-B10F3E23D74D}">
      <dgm:prSet/>
      <dgm:spPr/>
      <dgm:t>
        <a:bodyPr/>
        <a:lstStyle/>
        <a:p>
          <a:endParaRPr lang="en-US"/>
        </a:p>
      </dgm:t>
    </dgm:pt>
    <dgm:pt modelId="{6788D74A-965C-4776-BA23-B841EF706492}" type="sibTrans" cxnId="{DB269F99-57F7-4865-B2C3-B10F3E23D74D}">
      <dgm:prSet/>
      <dgm:spPr/>
      <dgm:t>
        <a:bodyPr/>
        <a:lstStyle/>
        <a:p>
          <a:endParaRPr lang="en-US"/>
        </a:p>
      </dgm:t>
    </dgm:pt>
    <dgm:pt modelId="{9AF7E3B9-BA4F-430E-8A49-2E1715FFD8A4}">
      <dgm:prSet/>
      <dgm:spPr/>
      <dgm:t>
        <a:bodyPr/>
        <a:lstStyle/>
        <a:p>
          <a:r>
            <a:rPr lang="en-US" dirty="0">
              <a:latin typeface="Arial" panose="020B0604020202020204" pitchFamily="34" charset="0"/>
              <a:cs typeface="Arial" panose="020B0604020202020204" pitchFamily="34" charset="0"/>
            </a:rPr>
            <a:t>Let</a:t>
          </a:r>
        </a:p>
      </dgm:t>
    </dgm:pt>
    <dgm:pt modelId="{66B35AFA-6147-40B1-8F82-0653309D097F}" type="parTrans" cxnId="{A89E61AC-CFAC-4BE6-A496-F0A20126347A}">
      <dgm:prSet/>
      <dgm:spPr/>
      <dgm:t>
        <a:bodyPr/>
        <a:lstStyle/>
        <a:p>
          <a:endParaRPr lang="en-US"/>
        </a:p>
      </dgm:t>
    </dgm:pt>
    <dgm:pt modelId="{F51EBD36-A3C1-4CC9-80FD-22028871FE15}" type="sibTrans" cxnId="{A89E61AC-CFAC-4BE6-A496-F0A20126347A}">
      <dgm:prSet/>
      <dgm:spPr/>
      <dgm:t>
        <a:bodyPr/>
        <a:lstStyle/>
        <a:p>
          <a:endParaRPr lang="en-US"/>
        </a:p>
      </dgm:t>
    </dgm:pt>
    <dgm:pt modelId="{821EAC52-F8E9-4C73-A0F4-F28BAF4CDEC2}">
      <dgm:prSet/>
      <dgm:spPr/>
      <dgm:t>
        <a:bodyPr/>
        <a:lstStyle/>
        <a:p>
          <a:r>
            <a:rPr lang="en-US" dirty="0">
              <a:latin typeface="Arial" panose="020B0604020202020204" pitchFamily="34" charset="0"/>
              <a:cs typeface="Arial" panose="020B0604020202020204" pitchFamily="34" charset="0"/>
            </a:rPr>
            <a:t>Let them know what is coming next (use visual schedule) </a:t>
          </a:r>
        </a:p>
      </dgm:t>
    </dgm:pt>
    <dgm:pt modelId="{72F20D36-2478-455F-A29E-6A815E18CAAE}" type="parTrans" cxnId="{82D6BAD6-35A6-4FFA-87AB-CB452D9158D2}">
      <dgm:prSet/>
      <dgm:spPr/>
      <dgm:t>
        <a:bodyPr/>
        <a:lstStyle/>
        <a:p>
          <a:endParaRPr lang="en-US"/>
        </a:p>
      </dgm:t>
    </dgm:pt>
    <dgm:pt modelId="{B9E7F357-A2F0-4906-9378-061BD9A1787D}" type="sibTrans" cxnId="{82D6BAD6-35A6-4FFA-87AB-CB452D9158D2}">
      <dgm:prSet/>
      <dgm:spPr/>
      <dgm:t>
        <a:bodyPr/>
        <a:lstStyle/>
        <a:p>
          <a:endParaRPr lang="en-US"/>
        </a:p>
      </dgm:t>
    </dgm:pt>
    <dgm:pt modelId="{9258C678-11D7-450B-9D1F-371898CD16A8}" type="pres">
      <dgm:prSet presAssocID="{F97799EB-7835-4536-AC9D-080D62884112}" presName="Name0" presStyleCnt="0">
        <dgm:presLayoutVars>
          <dgm:dir/>
          <dgm:resizeHandles val="exact"/>
        </dgm:presLayoutVars>
      </dgm:prSet>
      <dgm:spPr/>
    </dgm:pt>
    <dgm:pt modelId="{4539A684-08F4-4E89-B5E1-3986A0129FD2}" type="pres">
      <dgm:prSet presAssocID="{F7038E18-29C7-4F3E-A652-1E47D673CF83}" presName="node" presStyleLbl="node1" presStyleIdx="0" presStyleCnt="3" custScaleY="216219">
        <dgm:presLayoutVars>
          <dgm:bulletEnabled val="1"/>
        </dgm:presLayoutVars>
      </dgm:prSet>
      <dgm:spPr/>
    </dgm:pt>
    <dgm:pt modelId="{ADAF484C-FC79-4428-B15C-C2252F0DB93B}" type="pres">
      <dgm:prSet presAssocID="{056865B5-2432-4D4C-A21F-36137B45B445}" presName="sibTrans" presStyleLbl="sibTrans1D1" presStyleIdx="0" presStyleCnt="2"/>
      <dgm:spPr/>
    </dgm:pt>
    <dgm:pt modelId="{CC279421-BE65-46A4-B1BD-8F02A0D676B4}" type="pres">
      <dgm:prSet presAssocID="{056865B5-2432-4D4C-A21F-36137B45B445}" presName="connectorText" presStyleLbl="sibTrans1D1" presStyleIdx="0" presStyleCnt="2"/>
      <dgm:spPr/>
    </dgm:pt>
    <dgm:pt modelId="{8E17DE3A-E9AE-46F0-AF3F-31BE512A1B45}" type="pres">
      <dgm:prSet presAssocID="{C2A98F28-DF3F-446C-A9A2-FD5203597038}" presName="node" presStyleLbl="node1" presStyleIdx="1" presStyleCnt="3" custScaleY="216886">
        <dgm:presLayoutVars>
          <dgm:bulletEnabled val="1"/>
        </dgm:presLayoutVars>
      </dgm:prSet>
      <dgm:spPr/>
    </dgm:pt>
    <dgm:pt modelId="{F8B63252-AED0-404F-9BE4-F9F743FDE693}" type="pres">
      <dgm:prSet presAssocID="{4FBE7B87-03C0-49C6-8D1F-569CEA8C5B3A}" presName="sibTrans" presStyleLbl="sibTrans1D1" presStyleIdx="1" presStyleCnt="2"/>
      <dgm:spPr/>
    </dgm:pt>
    <dgm:pt modelId="{5164290B-6F4E-4CB9-BABC-2B38355564FD}" type="pres">
      <dgm:prSet presAssocID="{4FBE7B87-03C0-49C6-8D1F-569CEA8C5B3A}" presName="connectorText" presStyleLbl="sibTrans1D1" presStyleIdx="1" presStyleCnt="2"/>
      <dgm:spPr/>
    </dgm:pt>
    <dgm:pt modelId="{CEEA3434-6699-4E62-A139-321E4B788D62}" type="pres">
      <dgm:prSet presAssocID="{9AF7E3B9-BA4F-430E-8A49-2E1715FFD8A4}" presName="node" presStyleLbl="node1" presStyleIdx="2" presStyleCnt="3" custScaleY="217253">
        <dgm:presLayoutVars>
          <dgm:bulletEnabled val="1"/>
        </dgm:presLayoutVars>
      </dgm:prSet>
      <dgm:spPr/>
    </dgm:pt>
  </dgm:ptLst>
  <dgm:cxnLst>
    <dgm:cxn modelId="{549F8A03-F17B-48C6-BF88-B73B7F9E4218}" type="presOf" srcId="{4FBE7B87-03C0-49C6-8D1F-569CEA8C5B3A}" destId="{5164290B-6F4E-4CB9-BABC-2B38355564FD}" srcOrd="1" destOrd="0" presId="urn:microsoft.com/office/officeart/2016/7/layout/RepeatingBendingProcessNew"/>
    <dgm:cxn modelId="{2618C60A-70FB-4610-8F41-42137351BA44}" srcId="{F97799EB-7835-4536-AC9D-080D62884112}" destId="{F7038E18-29C7-4F3E-A652-1E47D673CF83}" srcOrd="0" destOrd="0" parTransId="{B4C44920-41A5-49CF-91FA-99DF032B0582}" sibTransId="{056865B5-2432-4D4C-A21F-36137B45B445}"/>
    <dgm:cxn modelId="{2AB26E14-9E88-452F-83BF-C077E8AC3430}" type="presOf" srcId="{C2A98F28-DF3F-446C-A9A2-FD5203597038}" destId="{8E17DE3A-E9AE-46F0-AF3F-31BE512A1B45}" srcOrd="0" destOrd="0" presId="urn:microsoft.com/office/officeart/2016/7/layout/RepeatingBendingProcessNew"/>
    <dgm:cxn modelId="{80F1791A-6219-4241-AB42-BDA694765C2A}" type="presOf" srcId="{056865B5-2432-4D4C-A21F-36137B45B445}" destId="{ADAF484C-FC79-4428-B15C-C2252F0DB93B}" srcOrd="0" destOrd="0" presId="urn:microsoft.com/office/officeart/2016/7/layout/RepeatingBendingProcessNew"/>
    <dgm:cxn modelId="{1EB6ED1C-81F9-4DDC-BC0E-9653E07C3178}" type="presOf" srcId="{F97799EB-7835-4536-AC9D-080D62884112}" destId="{9258C678-11D7-450B-9D1F-371898CD16A8}" srcOrd="0" destOrd="0" presId="urn:microsoft.com/office/officeart/2016/7/layout/RepeatingBendingProcessNew"/>
    <dgm:cxn modelId="{DD8AC83B-61F3-4248-AE39-E50C8E2B8C36}" type="presOf" srcId="{A81BF868-6F54-4C7C-BEC4-A228B1A3A0D7}" destId="{8E17DE3A-E9AE-46F0-AF3F-31BE512A1B45}" srcOrd="0" destOrd="1" presId="urn:microsoft.com/office/officeart/2016/7/layout/RepeatingBendingProcessNew"/>
    <dgm:cxn modelId="{8DA2A53F-DAF2-4656-A67D-A828AA4C0E2B}" srcId="{F97799EB-7835-4536-AC9D-080D62884112}" destId="{C2A98F28-DF3F-446C-A9A2-FD5203597038}" srcOrd="1" destOrd="0" parTransId="{2F588608-DBAE-4D70-92A4-15D2C2B33806}" sibTransId="{4FBE7B87-03C0-49C6-8D1F-569CEA8C5B3A}"/>
    <dgm:cxn modelId="{715A2660-4827-4B07-9A75-41CCA0953143}" type="presOf" srcId="{821EAC52-F8E9-4C73-A0F4-F28BAF4CDEC2}" destId="{CEEA3434-6699-4E62-A139-321E4B788D62}" srcOrd="0" destOrd="1" presId="urn:microsoft.com/office/officeart/2016/7/layout/RepeatingBendingProcessNew"/>
    <dgm:cxn modelId="{A7196875-DD95-4A1B-8A08-CFD3B41419B5}" srcId="{F7038E18-29C7-4F3E-A652-1E47D673CF83}" destId="{E9FA91F6-4562-4082-93DB-6DD33E10430C}" srcOrd="0" destOrd="0" parTransId="{1754101F-D668-45A1-927D-6B5F20499841}" sibTransId="{2C32F848-D78A-4D87-B6CF-95FE2C82D35F}"/>
    <dgm:cxn modelId="{F739F856-C746-4916-8ABB-9374BCE10EB7}" type="presOf" srcId="{9AF7E3B9-BA4F-430E-8A49-2E1715FFD8A4}" destId="{CEEA3434-6699-4E62-A139-321E4B788D62}" srcOrd="0" destOrd="0" presId="urn:microsoft.com/office/officeart/2016/7/layout/RepeatingBendingProcessNew"/>
    <dgm:cxn modelId="{1743F296-5E3A-4A11-A4C3-ACE7B6926127}" type="presOf" srcId="{4FBE7B87-03C0-49C6-8D1F-569CEA8C5B3A}" destId="{F8B63252-AED0-404F-9BE4-F9F743FDE693}" srcOrd="0" destOrd="0" presId="urn:microsoft.com/office/officeart/2016/7/layout/RepeatingBendingProcessNew"/>
    <dgm:cxn modelId="{DB269F99-57F7-4865-B2C3-B10F3E23D74D}" srcId="{C2A98F28-DF3F-446C-A9A2-FD5203597038}" destId="{A81BF868-6F54-4C7C-BEC4-A228B1A3A0D7}" srcOrd="0" destOrd="0" parTransId="{7146FE88-A6EA-42C0-987D-87435B890B3D}" sibTransId="{6788D74A-965C-4776-BA23-B841EF706492}"/>
    <dgm:cxn modelId="{A89E61AC-CFAC-4BE6-A496-F0A20126347A}" srcId="{F97799EB-7835-4536-AC9D-080D62884112}" destId="{9AF7E3B9-BA4F-430E-8A49-2E1715FFD8A4}" srcOrd="2" destOrd="0" parTransId="{66B35AFA-6147-40B1-8F82-0653309D097F}" sibTransId="{F51EBD36-A3C1-4CC9-80FD-22028871FE15}"/>
    <dgm:cxn modelId="{307A36B5-85DF-4338-AC41-1CC38CA2DD08}" type="presOf" srcId="{056865B5-2432-4D4C-A21F-36137B45B445}" destId="{CC279421-BE65-46A4-B1BD-8F02A0D676B4}" srcOrd="1" destOrd="0" presId="urn:microsoft.com/office/officeart/2016/7/layout/RepeatingBendingProcessNew"/>
    <dgm:cxn modelId="{82D6BAD6-35A6-4FFA-87AB-CB452D9158D2}" srcId="{9AF7E3B9-BA4F-430E-8A49-2E1715FFD8A4}" destId="{821EAC52-F8E9-4C73-A0F4-F28BAF4CDEC2}" srcOrd="0" destOrd="0" parTransId="{72F20D36-2478-455F-A29E-6A815E18CAAE}" sibTransId="{B9E7F357-A2F0-4906-9378-061BD9A1787D}"/>
    <dgm:cxn modelId="{248EB9EF-08C4-4A54-9ED2-FFA77AD0A46B}" type="presOf" srcId="{E9FA91F6-4562-4082-93DB-6DD33E10430C}" destId="{4539A684-08F4-4E89-B5E1-3986A0129FD2}" srcOrd="0" destOrd="1" presId="urn:microsoft.com/office/officeart/2016/7/layout/RepeatingBendingProcessNew"/>
    <dgm:cxn modelId="{D16337FA-A390-467E-A1A6-0497DA39925F}" type="presOf" srcId="{F7038E18-29C7-4F3E-A652-1E47D673CF83}" destId="{4539A684-08F4-4E89-B5E1-3986A0129FD2}" srcOrd="0" destOrd="0" presId="urn:microsoft.com/office/officeart/2016/7/layout/RepeatingBendingProcessNew"/>
    <dgm:cxn modelId="{C0D778C8-F4BF-4856-8E8D-C1E083E81B27}" type="presParOf" srcId="{9258C678-11D7-450B-9D1F-371898CD16A8}" destId="{4539A684-08F4-4E89-B5E1-3986A0129FD2}" srcOrd="0" destOrd="0" presId="urn:microsoft.com/office/officeart/2016/7/layout/RepeatingBendingProcessNew"/>
    <dgm:cxn modelId="{C0F4528D-86E0-49CC-98C3-5E93B6357046}" type="presParOf" srcId="{9258C678-11D7-450B-9D1F-371898CD16A8}" destId="{ADAF484C-FC79-4428-B15C-C2252F0DB93B}" srcOrd="1" destOrd="0" presId="urn:microsoft.com/office/officeart/2016/7/layout/RepeatingBendingProcessNew"/>
    <dgm:cxn modelId="{547C137C-59EB-460D-863C-FE96AE1AFD94}" type="presParOf" srcId="{ADAF484C-FC79-4428-B15C-C2252F0DB93B}" destId="{CC279421-BE65-46A4-B1BD-8F02A0D676B4}" srcOrd="0" destOrd="0" presId="urn:microsoft.com/office/officeart/2016/7/layout/RepeatingBendingProcessNew"/>
    <dgm:cxn modelId="{F55A7164-C527-45B1-A69A-9E281E7D13E6}" type="presParOf" srcId="{9258C678-11D7-450B-9D1F-371898CD16A8}" destId="{8E17DE3A-E9AE-46F0-AF3F-31BE512A1B45}" srcOrd="2" destOrd="0" presId="urn:microsoft.com/office/officeart/2016/7/layout/RepeatingBendingProcessNew"/>
    <dgm:cxn modelId="{6403F095-E8C1-476A-BFAD-1962C6F3B4C1}" type="presParOf" srcId="{9258C678-11D7-450B-9D1F-371898CD16A8}" destId="{F8B63252-AED0-404F-9BE4-F9F743FDE693}" srcOrd="3" destOrd="0" presId="urn:microsoft.com/office/officeart/2016/7/layout/RepeatingBendingProcessNew"/>
    <dgm:cxn modelId="{929D6126-97FE-49B4-8F5F-4053EA772BEF}" type="presParOf" srcId="{F8B63252-AED0-404F-9BE4-F9F743FDE693}" destId="{5164290B-6F4E-4CB9-BABC-2B38355564FD}" srcOrd="0" destOrd="0" presId="urn:microsoft.com/office/officeart/2016/7/layout/RepeatingBendingProcessNew"/>
    <dgm:cxn modelId="{7C77A833-9DF7-4A1A-B640-DF5DBDC05D9B}" type="presParOf" srcId="{9258C678-11D7-450B-9D1F-371898CD16A8}" destId="{CEEA3434-6699-4E62-A139-321E4B788D62}" srcOrd="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98D2FC-4281-454A-865A-D3F3CFB65A92}" type="doc">
      <dgm:prSet loTypeId="urn:microsoft.com/office/officeart/2005/8/layout/default" loCatId="list" qsTypeId="urn:microsoft.com/office/officeart/2005/8/quickstyle/simple2" qsCatId="simple" csTypeId="urn:microsoft.com/office/officeart/2005/8/colors/colorful1" csCatId="colorful" phldr="1"/>
      <dgm:spPr/>
      <dgm:t>
        <a:bodyPr/>
        <a:lstStyle/>
        <a:p>
          <a:endParaRPr lang="en-US"/>
        </a:p>
      </dgm:t>
    </dgm:pt>
    <dgm:pt modelId="{B60B42A9-88E9-45C3-93BA-B6F2246EB340}">
      <dgm:prSet/>
      <dgm:spPr/>
      <dgm:t>
        <a:bodyPr/>
        <a:lstStyle/>
        <a:p>
          <a:r>
            <a:rPr lang="en-US" dirty="0"/>
            <a:t>Pair children to pack up an area together</a:t>
          </a:r>
        </a:p>
      </dgm:t>
    </dgm:pt>
    <dgm:pt modelId="{4DA25D1F-487D-4DC9-9A6E-5CF6B09720EB}" type="parTrans" cxnId="{765B3BEB-74C8-455B-AEA1-3D7B2B86373D}">
      <dgm:prSet/>
      <dgm:spPr/>
      <dgm:t>
        <a:bodyPr/>
        <a:lstStyle/>
        <a:p>
          <a:endParaRPr lang="en-US"/>
        </a:p>
      </dgm:t>
    </dgm:pt>
    <dgm:pt modelId="{84A1AE08-BF96-4AD0-BE3D-A91A44A234D5}" type="sibTrans" cxnId="{765B3BEB-74C8-455B-AEA1-3D7B2B86373D}">
      <dgm:prSet/>
      <dgm:spPr/>
      <dgm:t>
        <a:bodyPr/>
        <a:lstStyle/>
        <a:p>
          <a:endParaRPr lang="en-US"/>
        </a:p>
      </dgm:t>
    </dgm:pt>
    <dgm:pt modelId="{84C460FD-23DB-4C01-B3DD-6D2DACC89C3D}">
      <dgm:prSet/>
      <dgm:spPr/>
      <dgm:t>
        <a:bodyPr/>
        <a:lstStyle/>
        <a:p>
          <a:r>
            <a:rPr lang="en-US" dirty="0"/>
            <a:t>Teacher quietly tells children they need to start packing up the area where they are playing</a:t>
          </a:r>
          <a:r>
            <a:rPr lang="en-US" dirty="0">
              <a:latin typeface="Calibri Light" panose="020F0302020204030204"/>
            </a:rPr>
            <a:t>.</a:t>
          </a:r>
          <a:endParaRPr lang="en-US" dirty="0"/>
        </a:p>
      </dgm:t>
    </dgm:pt>
    <dgm:pt modelId="{F8B6E201-D69F-4E58-8D0F-43E0642797A2}" type="parTrans" cxnId="{0FA2FEB3-42CE-43E4-BF24-91917E9087F1}">
      <dgm:prSet/>
      <dgm:spPr/>
      <dgm:t>
        <a:bodyPr/>
        <a:lstStyle/>
        <a:p>
          <a:endParaRPr lang="en-US"/>
        </a:p>
      </dgm:t>
    </dgm:pt>
    <dgm:pt modelId="{E1CF47DD-DE78-4B9E-839C-E548AE4599C6}" type="sibTrans" cxnId="{0FA2FEB3-42CE-43E4-BF24-91917E9087F1}">
      <dgm:prSet/>
      <dgm:spPr/>
      <dgm:t>
        <a:bodyPr/>
        <a:lstStyle/>
        <a:p>
          <a:endParaRPr lang="en-US"/>
        </a:p>
      </dgm:t>
    </dgm:pt>
    <dgm:pt modelId="{B1E48A1A-5820-4BE7-9F59-4488BEA73F04}">
      <dgm:prSet/>
      <dgm:spPr/>
      <dgm:t>
        <a:bodyPr/>
        <a:lstStyle/>
        <a:p>
          <a:r>
            <a:rPr lang="en-US" dirty="0"/>
            <a:t>Teacher give children specific jobs – wiping the tables, sweeping the floor, helping organise the blocks</a:t>
          </a:r>
        </a:p>
      </dgm:t>
    </dgm:pt>
    <dgm:pt modelId="{6BCDEB99-FDFA-4E38-A00F-E01256784EC9}" type="parTrans" cxnId="{02C9B730-54A7-4B62-82FA-FE74A8EA479D}">
      <dgm:prSet/>
      <dgm:spPr/>
      <dgm:t>
        <a:bodyPr/>
        <a:lstStyle/>
        <a:p>
          <a:endParaRPr lang="en-US"/>
        </a:p>
      </dgm:t>
    </dgm:pt>
    <dgm:pt modelId="{9EBA1617-01BC-4D2E-9755-B4928D772E9C}" type="sibTrans" cxnId="{02C9B730-54A7-4B62-82FA-FE74A8EA479D}">
      <dgm:prSet/>
      <dgm:spPr/>
      <dgm:t>
        <a:bodyPr/>
        <a:lstStyle/>
        <a:p>
          <a:endParaRPr lang="en-US"/>
        </a:p>
      </dgm:t>
    </dgm:pt>
    <dgm:pt modelId="{43441DC8-5C3D-4C4A-B113-A4DEE52565AC}">
      <dgm:prSet/>
      <dgm:spPr/>
      <dgm:t>
        <a:bodyPr/>
        <a:lstStyle/>
        <a:p>
          <a:pPr rtl="0"/>
          <a:r>
            <a:rPr lang="en-US" dirty="0"/>
            <a:t>Choose a child to take a visual around to others to let them know its time to pack up</a:t>
          </a:r>
        </a:p>
      </dgm:t>
    </dgm:pt>
    <dgm:pt modelId="{E8C797BE-6EE7-4EBD-913C-C1A19CB5FAA2}" type="parTrans" cxnId="{6473F921-C690-4E70-8091-73AFC175B254}">
      <dgm:prSet/>
      <dgm:spPr/>
      <dgm:t>
        <a:bodyPr/>
        <a:lstStyle/>
        <a:p>
          <a:endParaRPr lang="en-US"/>
        </a:p>
      </dgm:t>
    </dgm:pt>
    <dgm:pt modelId="{26D19180-54B6-41C8-9713-8BC6B7080580}" type="sibTrans" cxnId="{6473F921-C690-4E70-8091-73AFC175B254}">
      <dgm:prSet/>
      <dgm:spPr/>
      <dgm:t>
        <a:bodyPr/>
        <a:lstStyle/>
        <a:p>
          <a:endParaRPr lang="en-US"/>
        </a:p>
      </dgm:t>
    </dgm:pt>
    <dgm:pt modelId="{7979CA59-129B-4E24-A911-56AA782FAF6D}">
      <dgm:prSet/>
      <dgm:spPr/>
      <dgm:t>
        <a:bodyPr/>
        <a:lstStyle/>
        <a:p>
          <a:pPr rtl="0"/>
          <a:r>
            <a:rPr lang="en-US" dirty="0">
              <a:latin typeface="Calibri Light" panose="020F0302020204030204"/>
            </a:rPr>
            <a:t>Educator: ‘</a:t>
          </a:r>
          <a:r>
            <a:rPr lang="en-US" dirty="0"/>
            <a:t>I need someone with big muscles to help’</a:t>
          </a:r>
        </a:p>
      </dgm:t>
    </dgm:pt>
    <dgm:pt modelId="{49E8F473-8563-473F-AD98-329A83F3E1BA}" type="parTrans" cxnId="{7D183C64-2573-4CBB-A8DE-6210C481C1B2}">
      <dgm:prSet/>
      <dgm:spPr/>
      <dgm:t>
        <a:bodyPr/>
        <a:lstStyle/>
        <a:p>
          <a:endParaRPr lang="en-US"/>
        </a:p>
      </dgm:t>
    </dgm:pt>
    <dgm:pt modelId="{D827E94C-F239-4A6F-9141-53944C5D68D9}" type="sibTrans" cxnId="{7D183C64-2573-4CBB-A8DE-6210C481C1B2}">
      <dgm:prSet/>
      <dgm:spPr/>
      <dgm:t>
        <a:bodyPr/>
        <a:lstStyle/>
        <a:p>
          <a:endParaRPr lang="en-US"/>
        </a:p>
      </dgm:t>
    </dgm:pt>
    <dgm:pt modelId="{6ECB3F2A-5D7A-4EAE-9DA4-BE599277A2F1}">
      <dgm:prSet/>
      <dgm:spPr/>
      <dgm:t>
        <a:bodyPr/>
        <a:lstStyle/>
        <a:p>
          <a:pPr rtl="0"/>
          <a:r>
            <a:rPr lang="en-US" dirty="0">
              <a:latin typeface="Calibri Light" panose="020F0302020204030204"/>
            </a:rPr>
            <a:t>Educator: </a:t>
          </a:r>
          <a:r>
            <a:rPr lang="en-US" dirty="0"/>
            <a:t>‘Can you tell me where this goes’</a:t>
          </a:r>
        </a:p>
      </dgm:t>
    </dgm:pt>
    <dgm:pt modelId="{EA7EAA59-F370-4080-AEA3-CFA878A9E076}" type="parTrans" cxnId="{4D8D6B5B-72AB-4C0C-B4A5-79DA8B07038D}">
      <dgm:prSet/>
      <dgm:spPr/>
      <dgm:t>
        <a:bodyPr/>
        <a:lstStyle/>
        <a:p>
          <a:endParaRPr lang="en-US"/>
        </a:p>
      </dgm:t>
    </dgm:pt>
    <dgm:pt modelId="{4486637A-6272-4D8C-8673-FCAB4EC085AB}" type="sibTrans" cxnId="{4D8D6B5B-72AB-4C0C-B4A5-79DA8B07038D}">
      <dgm:prSet/>
      <dgm:spPr/>
      <dgm:t>
        <a:bodyPr/>
        <a:lstStyle/>
        <a:p>
          <a:endParaRPr lang="en-US"/>
        </a:p>
      </dgm:t>
    </dgm:pt>
    <dgm:pt modelId="{9BCD0987-C757-4E24-A548-D1A559DB27E3}">
      <dgm:prSet/>
      <dgm:spPr/>
      <dgm:t>
        <a:bodyPr/>
        <a:lstStyle/>
        <a:p>
          <a:pPr rtl="0"/>
          <a:r>
            <a:rPr lang="en-US" dirty="0">
              <a:latin typeface="Calibri Light" panose="020F0302020204030204"/>
            </a:rPr>
            <a:t>Educator: ‘</a:t>
          </a:r>
          <a:r>
            <a:rPr lang="en-US" dirty="0"/>
            <a:t>Are those blocks in the right place’</a:t>
          </a:r>
        </a:p>
      </dgm:t>
    </dgm:pt>
    <dgm:pt modelId="{E8DFEA7C-A6AA-471F-A056-DE4035843593}" type="parTrans" cxnId="{FFD6F1A0-CD8E-497B-B6D4-0D96959D515E}">
      <dgm:prSet/>
      <dgm:spPr/>
      <dgm:t>
        <a:bodyPr/>
        <a:lstStyle/>
        <a:p>
          <a:endParaRPr lang="en-US"/>
        </a:p>
      </dgm:t>
    </dgm:pt>
    <dgm:pt modelId="{ACD6CCAB-12B2-446E-9D2D-168F7A2277DB}" type="sibTrans" cxnId="{FFD6F1A0-CD8E-497B-B6D4-0D96959D515E}">
      <dgm:prSet/>
      <dgm:spPr/>
      <dgm:t>
        <a:bodyPr/>
        <a:lstStyle/>
        <a:p>
          <a:endParaRPr lang="en-US"/>
        </a:p>
      </dgm:t>
    </dgm:pt>
    <dgm:pt modelId="{83B89368-9F38-41DB-818A-D702CF9C9D69}">
      <dgm:prSet/>
      <dgm:spPr/>
      <dgm:t>
        <a:bodyPr/>
        <a:lstStyle/>
        <a:p>
          <a:pPr rtl="0"/>
          <a:r>
            <a:rPr lang="en-US" dirty="0">
              <a:latin typeface="Calibri Light" panose="020F0302020204030204"/>
            </a:rPr>
            <a:t>Educator: ‘</a:t>
          </a:r>
          <a:r>
            <a:rPr lang="en-US" dirty="0"/>
            <a:t>I wonder who could help me…..’</a:t>
          </a:r>
        </a:p>
      </dgm:t>
    </dgm:pt>
    <dgm:pt modelId="{F5E5DB20-53B1-4AB8-B51B-0E1C26FC6BC5}" type="parTrans" cxnId="{137D3346-C736-47C0-916B-49E66387CC8A}">
      <dgm:prSet/>
      <dgm:spPr/>
      <dgm:t>
        <a:bodyPr/>
        <a:lstStyle/>
        <a:p>
          <a:endParaRPr lang="en-US"/>
        </a:p>
      </dgm:t>
    </dgm:pt>
    <dgm:pt modelId="{96FC343D-91F4-4446-95E3-CA28B0C5BACF}" type="sibTrans" cxnId="{137D3346-C736-47C0-916B-49E66387CC8A}">
      <dgm:prSet/>
      <dgm:spPr/>
      <dgm:t>
        <a:bodyPr/>
        <a:lstStyle/>
        <a:p>
          <a:endParaRPr lang="en-US"/>
        </a:p>
      </dgm:t>
    </dgm:pt>
    <dgm:pt modelId="{3995AD7F-DDCE-4272-9AA5-BCAD9B505381}" type="pres">
      <dgm:prSet presAssocID="{3A98D2FC-4281-454A-865A-D3F3CFB65A92}" presName="diagram" presStyleCnt="0">
        <dgm:presLayoutVars>
          <dgm:dir/>
          <dgm:resizeHandles val="exact"/>
        </dgm:presLayoutVars>
      </dgm:prSet>
      <dgm:spPr/>
    </dgm:pt>
    <dgm:pt modelId="{12840358-D16D-4A94-87EF-01B298F7303B}" type="pres">
      <dgm:prSet presAssocID="{B60B42A9-88E9-45C3-93BA-B6F2246EB340}" presName="node" presStyleLbl="node1" presStyleIdx="0" presStyleCnt="8">
        <dgm:presLayoutVars>
          <dgm:bulletEnabled val="1"/>
        </dgm:presLayoutVars>
      </dgm:prSet>
      <dgm:spPr/>
    </dgm:pt>
    <dgm:pt modelId="{05B99B84-1458-4B0F-93A9-A60140A40E86}" type="pres">
      <dgm:prSet presAssocID="{84A1AE08-BF96-4AD0-BE3D-A91A44A234D5}" presName="sibTrans" presStyleCnt="0"/>
      <dgm:spPr/>
    </dgm:pt>
    <dgm:pt modelId="{C01976F2-CCB2-4C86-8B69-BAE50729002A}" type="pres">
      <dgm:prSet presAssocID="{84C460FD-23DB-4C01-B3DD-6D2DACC89C3D}" presName="node" presStyleLbl="node1" presStyleIdx="1" presStyleCnt="8">
        <dgm:presLayoutVars>
          <dgm:bulletEnabled val="1"/>
        </dgm:presLayoutVars>
      </dgm:prSet>
      <dgm:spPr/>
    </dgm:pt>
    <dgm:pt modelId="{63E4AFB0-1291-4822-ABFA-DD77ECB0686C}" type="pres">
      <dgm:prSet presAssocID="{E1CF47DD-DE78-4B9E-839C-E548AE4599C6}" presName="sibTrans" presStyleCnt="0"/>
      <dgm:spPr/>
    </dgm:pt>
    <dgm:pt modelId="{A3CBA823-59A0-4CE6-965F-C517899A80DE}" type="pres">
      <dgm:prSet presAssocID="{B1E48A1A-5820-4BE7-9F59-4488BEA73F04}" presName="node" presStyleLbl="node1" presStyleIdx="2" presStyleCnt="8">
        <dgm:presLayoutVars>
          <dgm:bulletEnabled val="1"/>
        </dgm:presLayoutVars>
      </dgm:prSet>
      <dgm:spPr/>
    </dgm:pt>
    <dgm:pt modelId="{BD15D7B9-1A18-4D3A-AB9C-13BEC608C09E}" type="pres">
      <dgm:prSet presAssocID="{9EBA1617-01BC-4D2E-9755-B4928D772E9C}" presName="sibTrans" presStyleCnt="0"/>
      <dgm:spPr/>
    </dgm:pt>
    <dgm:pt modelId="{29E2D89B-4079-460E-AA36-9DBEC842FDD6}" type="pres">
      <dgm:prSet presAssocID="{43441DC8-5C3D-4C4A-B113-A4DEE52565AC}" presName="node" presStyleLbl="node1" presStyleIdx="3" presStyleCnt="8" custLinFactNeighborX="-2975" custLinFactNeighborY="438">
        <dgm:presLayoutVars>
          <dgm:bulletEnabled val="1"/>
        </dgm:presLayoutVars>
      </dgm:prSet>
      <dgm:spPr/>
    </dgm:pt>
    <dgm:pt modelId="{7A58069D-8AF0-4E8B-B697-E1ABE6F55DF8}" type="pres">
      <dgm:prSet presAssocID="{26D19180-54B6-41C8-9713-8BC6B7080580}" presName="sibTrans" presStyleCnt="0"/>
      <dgm:spPr/>
    </dgm:pt>
    <dgm:pt modelId="{5BE79251-C7A9-470F-8F9B-4509E089195E}" type="pres">
      <dgm:prSet presAssocID="{7979CA59-129B-4E24-A911-56AA782FAF6D}" presName="node" presStyleLbl="node1" presStyleIdx="4" presStyleCnt="8">
        <dgm:presLayoutVars>
          <dgm:bulletEnabled val="1"/>
        </dgm:presLayoutVars>
      </dgm:prSet>
      <dgm:spPr/>
    </dgm:pt>
    <dgm:pt modelId="{3E5241CB-6FE1-4551-BD33-0AA0F2CEE3D2}" type="pres">
      <dgm:prSet presAssocID="{D827E94C-F239-4A6F-9141-53944C5D68D9}" presName="sibTrans" presStyleCnt="0"/>
      <dgm:spPr/>
    </dgm:pt>
    <dgm:pt modelId="{F10D4BF4-C2C9-48AD-B03C-A3E983989675}" type="pres">
      <dgm:prSet presAssocID="{6ECB3F2A-5D7A-4EAE-9DA4-BE599277A2F1}" presName="node" presStyleLbl="node1" presStyleIdx="5" presStyleCnt="8">
        <dgm:presLayoutVars>
          <dgm:bulletEnabled val="1"/>
        </dgm:presLayoutVars>
      </dgm:prSet>
      <dgm:spPr/>
    </dgm:pt>
    <dgm:pt modelId="{0F17BE47-5ED5-42D6-AD84-4F8D56B9BC9F}" type="pres">
      <dgm:prSet presAssocID="{4486637A-6272-4D8C-8673-FCAB4EC085AB}" presName="sibTrans" presStyleCnt="0"/>
      <dgm:spPr/>
    </dgm:pt>
    <dgm:pt modelId="{AC0FDA62-5F67-4B12-8DB6-EDA0D3CD47A2}" type="pres">
      <dgm:prSet presAssocID="{9BCD0987-C757-4E24-A548-D1A559DB27E3}" presName="node" presStyleLbl="node1" presStyleIdx="6" presStyleCnt="8">
        <dgm:presLayoutVars>
          <dgm:bulletEnabled val="1"/>
        </dgm:presLayoutVars>
      </dgm:prSet>
      <dgm:spPr/>
    </dgm:pt>
    <dgm:pt modelId="{328D91CB-EACF-43EB-9768-C73BB46C02B9}" type="pres">
      <dgm:prSet presAssocID="{ACD6CCAB-12B2-446E-9D2D-168F7A2277DB}" presName="sibTrans" presStyleCnt="0"/>
      <dgm:spPr/>
    </dgm:pt>
    <dgm:pt modelId="{7BD73176-AB9A-4A01-862B-1AB2584E8757}" type="pres">
      <dgm:prSet presAssocID="{83B89368-9F38-41DB-818A-D702CF9C9D69}" presName="node" presStyleLbl="node1" presStyleIdx="7" presStyleCnt="8">
        <dgm:presLayoutVars>
          <dgm:bulletEnabled val="1"/>
        </dgm:presLayoutVars>
      </dgm:prSet>
      <dgm:spPr/>
    </dgm:pt>
  </dgm:ptLst>
  <dgm:cxnLst>
    <dgm:cxn modelId="{C5788B0B-3058-4C73-9E8E-CBC5AD29150D}" type="presOf" srcId="{B1E48A1A-5820-4BE7-9F59-4488BEA73F04}" destId="{A3CBA823-59A0-4CE6-965F-C517899A80DE}" srcOrd="0" destOrd="0" presId="urn:microsoft.com/office/officeart/2005/8/layout/default"/>
    <dgm:cxn modelId="{CC08C010-8950-49E5-8F08-23877BB968E4}" type="presOf" srcId="{9BCD0987-C757-4E24-A548-D1A559DB27E3}" destId="{AC0FDA62-5F67-4B12-8DB6-EDA0D3CD47A2}" srcOrd="0" destOrd="0" presId="urn:microsoft.com/office/officeart/2005/8/layout/default"/>
    <dgm:cxn modelId="{6473F921-C690-4E70-8091-73AFC175B254}" srcId="{3A98D2FC-4281-454A-865A-D3F3CFB65A92}" destId="{43441DC8-5C3D-4C4A-B113-A4DEE52565AC}" srcOrd="3" destOrd="0" parTransId="{E8C797BE-6EE7-4EBD-913C-C1A19CB5FAA2}" sibTransId="{26D19180-54B6-41C8-9713-8BC6B7080580}"/>
    <dgm:cxn modelId="{E5CBAE2E-19ED-4AD7-B9BD-6576DCF3A09E}" type="presOf" srcId="{7979CA59-129B-4E24-A911-56AA782FAF6D}" destId="{5BE79251-C7A9-470F-8F9B-4509E089195E}" srcOrd="0" destOrd="0" presId="urn:microsoft.com/office/officeart/2005/8/layout/default"/>
    <dgm:cxn modelId="{02C9B730-54A7-4B62-82FA-FE74A8EA479D}" srcId="{3A98D2FC-4281-454A-865A-D3F3CFB65A92}" destId="{B1E48A1A-5820-4BE7-9F59-4488BEA73F04}" srcOrd="2" destOrd="0" parTransId="{6BCDEB99-FDFA-4E38-A00F-E01256784EC9}" sibTransId="{9EBA1617-01BC-4D2E-9755-B4928D772E9C}"/>
    <dgm:cxn modelId="{30E2B334-030B-4DBB-BCF0-2F6CFCA88ECC}" type="presOf" srcId="{84C460FD-23DB-4C01-B3DD-6D2DACC89C3D}" destId="{C01976F2-CCB2-4C86-8B69-BAE50729002A}" srcOrd="0" destOrd="0" presId="urn:microsoft.com/office/officeart/2005/8/layout/default"/>
    <dgm:cxn modelId="{4D8D6B5B-72AB-4C0C-B4A5-79DA8B07038D}" srcId="{3A98D2FC-4281-454A-865A-D3F3CFB65A92}" destId="{6ECB3F2A-5D7A-4EAE-9DA4-BE599277A2F1}" srcOrd="5" destOrd="0" parTransId="{EA7EAA59-F370-4080-AEA3-CFA878A9E076}" sibTransId="{4486637A-6272-4D8C-8673-FCAB4EC085AB}"/>
    <dgm:cxn modelId="{7D183C64-2573-4CBB-A8DE-6210C481C1B2}" srcId="{3A98D2FC-4281-454A-865A-D3F3CFB65A92}" destId="{7979CA59-129B-4E24-A911-56AA782FAF6D}" srcOrd="4" destOrd="0" parTransId="{49E8F473-8563-473F-AD98-329A83F3E1BA}" sibTransId="{D827E94C-F239-4A6F-9141-53944C5D68D9}"/>
    <dgm:cxn modelId="{137D3346-C736-47C0-916B-49E66387CC8A}" srcId="{3A98D2FC-4281-454A-865A-D3F3CFB65A92}" destId="{83B89368-9F38-41DB-818A-D702CF9C9D69}" srcOrd="7" destOrd="0" parTransId="{F5E5DB20-53B1-4AB8-B51B-0E1C26FC6BC5}" sibTransId="{96FC343D-91F4-4446-95E3-CA28B0C5BACF}"/>
    <dgm:cxn modelId="{DB62BE6B-DA7E-4360-957C-FF4CCEDF129A}" type="presOf" srcId="{83B89368-9F38-41DB-818A-D702CF9C9D69}" destId="{7BD73176-AB9A-4A01-862B-1AB2584E8757}" srcOrd="0" destOrd="0" presId="urn:microsoft.com/office/officeart/2005/8/layout/default"/>
    <dgm:cxn modelId="{E82D4954-BAE5-4710-8755-FB6F65B24A7F}" type="presOf" srcId="{3A98D2FC-4281-454A-865A-D3F3CFB65A92}" destId="{3995AD7F-DDCE-4272-9AA5-BCAD9B505381}" srcOrd="0" destOrd="0" presId="urn:microsoft.com/office/officeart/2005/8/layout/default"/>
    <dgm:cxn modelId="{075DD678-82E1-4E94-B89D-BC7510CE3CE8}" type="presOf" srcId="{B60B42A9-88E9-45C3-93BA-B6F2246EB340}" destId="{12840358-D16D-4A94-87EF-01B298F7303B}" srcOrd="0" destOrd="0" presId="urn:microsoft.com/office/officeart/2005/8/layout/default"/>
    <dgm:cxn modelId="{69F7059C-021E-4434-AD04-DF9B5DBE478C}" type="presOf" srcId="{43441DC8-5C3D-4C4A-B113-A4DEE52565AC}" destId="{29E2D89B-4079-460E-AA36-9DBEC842FDD6}" srcOrd="0" destOrd="0" presId="urn:microsoft.com/office/officeart/2005/8/layout/default"/>
    <dgm:cxn modelId="{FFD6F1A0-CD8E-497B-B6D4-0D96959D515E}" srcId="{3A98D2FC-4281-454A-865A-D3F3CFB65A92}" destId="{9BCD0987-C757-4E24-A548-D1A559DB27E3}" srcOrd="6" destOrd="0" parTransId="{E8DFEA7C-A6AA-471F-A056-DE4035843593}" sibTransId="{ACD6CCAB-12B2-446E-9D2D-168F7A2277DB}"/>
    <dgm:cxn modelId="{0FA2FEB3-42CE-43E4-BF24-91917E9087F1}" srcId="{3A98D2FC-4281-454A-865A-D3F3CFB65A92}" destId="{84C460FD-23DB-4C01-B3DD-6D2DACC89C3D}" srcOrd="1" destOrd="0" parTransId="{F8B6E201-D69F-4E58-8D0F-43E0642797A2}" sibTransId="{E1CF47DD-DE78-4B9E-839C-E548AE4599C6}"/>
    <dgm:cxn modelId="{A4DBC5D8-6E53-4DEF-A884-1B457A3F6541}" type="presOf" srcId="{6ECB3F2A-5D7A-4EAE-9DA4-BE599277A2F1}" destId="{F10D4BF4-C2C9-48AD-B03C-A3E983989675}" srcOrd="0" destOrd="0" presId="urn:microsoft.com/office/officeart/2005/8/layout/default"/>
    <dgm:cxn modelId="{765B3BEB-74C8-455B-AEA1-3D7B2B86373D}" srcId="{3A98D2FC-4281-454A-865A-D3F3CFB65A92}" destId="{B60B42A9-88E9-45C3-93BA-B6F2246EB340}" srcOrd="0" destOrd="0" parTransId="{4DA25D1F-487D-4DC9-9A6E-5CF6B09720EB}" sibTransId="{84A1AE08-BF96-4AD0-BE3D-A91A44A234D5}"/>
    <dgm:cxn modelId="{9721F842-59CE-436B-A1AC-1B8952560695}" type="presParOf" srcId="{3995AD7F-DDCE-4272-9AA5-BCAD9B505381}" destId="{12840358-D16D-4A94-87EF-01B298F7303B}" srcOrd="0" destOrd="0" presId="urn:microsoft.com/office/officeart/2005/8/layout/default"/>
    <dgm:cxn modelId="{3EFC6EBD-73B2-47C7-9C3A-4FE109056832}" type="presParOf" srcId="{3995AD7F-DDCE-4272-9AA5-BCAD9B505381}" destId="{05B99B84-1458-4B0F-93A9-A60140A40E86}" srcOrd="1" destOrd="0" presId="urn:microsoft.com/office/officeart/2005/8/layout/default"/>
    <dgm:cxn modelId="{38C56505-ACFE-4BA6-94E9-8B2F66B2A1EC}" type="presParOf" srcId="{3995AD7F-DDCE-4272-9AA5-BCAD9B505381}" destId="{C01976F2-CCB2-4C86-8B69-BAE50729002A}" srcOrd="2" destOrd="0" presId="urn:microsoft.com/office/officeart/2005/8/layout/default"/>
    <dgm:cxn modelId="{1D86E99E-4596-42E4-BC30-4654404A790E}" type="presParOf" srcId="{3995AD7F-DDCE-4272-9AA5-BCAD9B505381}" destId="{63E4AFB0-1291-4822-ABFA-DD77ECB0686C}" srcOrd="3" destOrd="0" presId="urn:microsoft.com/office/officeart/2005/8/layout/default"/>
    <dgm:cxn modelId="{1C552919-6848-43DF-BF1B-44F9F4A700CC}" type="presParOf" srcId="{3995AD7F-DDCE-4272-9AA5-BCAD9B505381}" destId="{A3CBA823-59A0-4CE6-965F-C517899A80DE}" srcOrd="4" destOrd="0" presId="urn:microsoft.com/office/officeart/2005/8/layout/default"/>
    <dgm:cxn modelId="{2BFF98AE-B14C-4882-9BBD-0A3E143CC0A3}" type="presParOf" srcId="{3995AD7F-DDCE-4272-9AA5-BCAD9B505381}" destId="{BD15D7B9-1A18-4D3A-AB9C-13BEC608C09E}" srcOrd="5" destOrd="0" presId="urn:microsoft.com/office/officeart/2005/8/layout/default"/>
    <dgm:cxn modelId="{B68530B6-2918-45A4-8220-AAADD6F4E76B}" type="presParOf" srcId="{3995AD7F-DDCE-4272-9AA5-BCAD9B505381}" destId="{29E2D89B-4079-460E-AA36-9DBEC842FDD6}" srcOrd="6" destOrd="0" presId="urn:microsoft.com/office/officeart/2005/8/layout/default"/>
    <dgm:cxn modelId="{4FB441D6-10D8-4C6D-B1B0-605AA20E3778}" type="presParOf" srcId="{3995AD7F-DDCE-4272-9AA5-BCAD9B505381}" destId="{7A58069D-8AF0-4E8B-B697-E1ABE6F55DF8}" srcOrd="7" destOrd="0" presId="urn:microsoft.com/office/officeart/2005/8/layout/default"/>
    <dgm:cxn modelId="{150F7794-AE09-4D32-84C6-4822AC314661}" type="presParOf" srcId="{3995AD7F-DDCE-4272-9AA5-BCAD9B505381}" destId="{5BE79251-C7A9-470F-8F9B-4509E089195E}" srcOrd="8" destOrd="0" presId="urn:microsoft.com/office/officeart/2005/8/layout/default"/>
    <dgm:cxn modelId="{A37BB8D4-4C22-4CBC-8284-CC8F38B3A7D2}" type="presParOf" srcId="{3995AD7F-DDCE-4272-9AA5-BCAD9B505381}" destId="{3E5241CB-6FE1-4551-BD33-0AA0F2CEE3D2}" srcOrd="9" destOrd="0" presId="urn:microsoft.com/office/officeart/2005/8/layout/default"/>
    <dgm:cxn modelId="{BAB2C762-1148-445F-9974-7AB83C796461}" type="presParOf" srcId="{3995AD7F-DDCE-4272-9AA5-BCAD9B505381}" destId="{F10D4BF4-C2C9-48AD-B03C-A3E983989675}" srcOrd="10" destOrd="0" presId="urn:microsoft.com/office/officeart/2005/8/layout/default"/>
    <dgm:cxn modelId="{3FC31681-118C-4AC6-A58D-53EA250814A7}" type="presParOf" srcId="{3995AD7F-DDCE-4272-9AA5-BCAD9B505381}" destId="{0F17BE47-5ED5-42D6-AD84-4F8D56B9BC9F}" srcOrd="11" destOrd="0" presId="urn:microsoft.com/office/officeart/2005/8/layout/default"/>
    <dgm:cxn modelId="{48379C42-1B97-421E-99EC-C07129DB7621}" type="presParOf" srcId="{3995AD7F-DDCE-4272-9AA5-BCAD9B505381}" destId="{AC0FDA62-5F67-4B12-8DB6-EDA0D3CD47A2}" srcOrd="12" destOrd="0" presId="urn:microsoft.com/office/officeart/2005/8/layout/default"/>
    <dgm:cxn modelId="{75F4FDBD-2809-4CB3-9DFA-D66EB5A07E13}" type="presParOf" srcId="{3995AD7F-DDCE-4272-9AA5-BCAD9B505381}" destId="{328D91CB-EACF-43EB-9768-C73BB46C02B9}" srcOrd="13" destOrd="0" presId="urn:microsoft.com/office/officeart/2005/8/layout/default"/>
    <dgm:cxn modelId="{8263D63D-315E-402F-9A4C-F6BC4B82AD5F}" type="presParOf" srcId="{3995AD7F-DDCE-4272-9AA5-BCAD9B505381}" destId="{7BD73176-AB9A-4A01-862B-1AB2584E8757}"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1EEFBC-D2CB-42BC-ADF8-B62DAAFC58EF}"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3F446285-D3FE-42F7-86BC-9C7FF9C2872A}">
      <dgm:prSet/>
      <dgm:spPr/>
      <dgm:t>
        <a:bodyPr/>
        <a:lstStyle/>
        <a:p>
          <a:r>
            <a:rPr lang="en-US" dirty="0"/>
            <a:t>Encourage children to have a drink from drink bottle (a short break)</a:t>
          </a:r>
        </a:p>
      </dgm:t>
    </dgm:pt>
    <dgm:pt modelId="{B5146427-D62F-4E30-A37C-42527095AFCA}" type="parTrans" cxnId="{C5A91C26-8924-431A-9705-DE164BAC6C24}">
      <dgm:prSet/>
      <dgm:spPr/>
      <dgm:t>
        <a:bodyPr/>
        <a:lstStyle/>
        <a:p>
          <a:endParaRPr lang="en-US"/>
        </a:p>
      </dgm:t>
    </dgm:pt>
    <dgm:pt modelId="{9536DD82-2BC9-419B-8F3A-C650A555A3BE}" type="sibTrans" cxnId="{C5A91C26-8924-431A-9705-DE164BAC6C24}">
      <dgm:prSet/>
      <dgm:spPr/>
      <dgm:t>
        <a:bodyPr/>
        <a:lstStyle/>
        <a:p>
          <a:endParaRPr lang="en-US"/>
        </a:p>
      </dgm:t>
    </dgm:pt>
    <dgm:pt modelId="{60E34422-7547-443C-B1FC-E07312F8867E}">
      <dgm:prSet/>
      <dgm:spPr/>
      <dgm:t>
        <a:bodyPr/>
        <a:lstStyle/>
        <a:p>
          <a:r>
            <a:rPr lang="en-US" dirty="0"/>
            <a:t>Some children may need a longer break outside to run around for a while (or swings for 5 minutes)</a:t>
          </a:r>
        </a:p>
      </dgm:t>
    </dgm:pt>
    <dgm:pt modelId="{0EA2962F-E7CA-4D28-9EB6-CC614012BFBC}" type="parTrans" cxnId="{8A7BCA06-14E4-4A94-8931-D355967D92E6}">
      <dgm:prSet/>
      <dgm:spPr/>
      <dgm:t>
        <a:bodyPr/>
        <a:lstStyle/>
        <a:p>
          <a:endParaRPr lang="en-US"/>
        </a:p>
      </dgm:t>
    </dgm:pt>
    <dgm:pt modelId="{2B830514-1A68-4ECD-9D40-6C414D2EF0E8}" type="sibTrans" cxnId="{8A7BCA06-14E4-4A94-8931-D355967D92E6}">
      <dgm:prSet/>
      <dgm:spPr/>
      <dgm:t>
        <a:bodyPr/>
        <a:lstStyle/>
        <a:p>
          <a:endParaRPr lang="en-US"/>
        </a:p>
      </dgm:t>
    </dgm:pt>
    <dgm:pt modelId="{E22F5282-9340-403D-9331-9F928B8902AA}">
      <dgm:prSet/>
      <dgm:spPr/>
      <dgm:t>
        <a:bodyPr/>
        <a:lstStyle/>
        <a:p>
          <a:r>
            <a:rPr lang="en-US" dirty="0"/>
            <a:t>Songs with strong beat and physical movement (marching, stamping) –‘Traveling round Australia on Highway no 1’</a:t>
          </a:r>
        </a:p>
      </dgm:t>
    </dgm:pt>
    <dgm:pt modelId="{B31E9180-8208-493C-ADD1-FAEDFCB8180E}" type="parTrans" cxnId="{A10DBDFF-2093-4D2C-9FD0-47311EA6BBBD}">
      <dgm:prSet/>
      <dgm:spPr/>
      <dgm:t>
        <a:bodyPr/>
        <a:lstStyle/>
        <a:p>
          <a:endParaRPr lang="en-US"/>
        </a:p>
      </dgm:t>
    </dgm:pt>
    <dgm:pt modelId="{55AB39DC-0574-44B1-A653-76A89C9CA9F8}" type="sibTrans" cxnId="{A10DBDFF-2093-4D2C-9FD0-47311EA6BBBD}">
      <dgm:prSet/>
      <dgm:spPr/>
      <dgm:t>
        <a:bodyPr/>
        <a:lstStyle/>
        <a:p>
          <a:endParaRPr lang="en-US"/>
        </a:p>
      </dgm:t>
    </dgm:pt>
    <dgm:pt modelId="{1DE7614A-9F2B-470F-9D5E-B5009C45A438}">
      <dgm:prSet/>
      <dgm:spPr/>
      <dgm:t>
        <a:bodyPr/>
        <a:lstStyle/>
        <a:p>
          <a:r>
            <a:rPr lang="en-US" dirty="0"/>
            <a:t>Singing a fast song (or rhyme) with strong beat that then slows down – ‘Dingle, Dangle Scarecrow’ or ‘Hokey Pokey’</a:t>
          </a:r>
        </a:p>
      </dgm:t>
    </dgm:pt>
    <dgm:pt modelId="{80017D98-1604-4DE9-91C0-5FE57CEA4F02}" type="parTrans" cxnId="{07F8CB5C-32CA-4E6D-926D-DE1F5D77F077}">
      <dgm:prSet/>
      <dgm:spPr/>
      <dgm:t>
        <a:bodyPr/>
        <a:lstStyle/>
        <a:p>
          <a:endParaRPr lang="en-US"/>
        </a:p>
      </dgm:t>
    </dgm:pt>
    <dgm:pt modelId="{6E01558B-5D56-4A50-931C-DE7984A2D11A}" type="sibTrans" cxnId="{07F8CB5C-32CA-4E6D-926D-DE1F5D77F077}">
      <dgm:prSet/>
      <dgm:spPr/>
      <dgm:t>
        <a:bodyPr/>
        <a:lstStyle/>
        <a:p>
          <a:endParaRPr lang="en-US"/>
        </a:p>
      </dgm:t>
    </dgm:pt>
    <dgm:pt modelId="{E0F9219D-6548-4E9D-9037-4B8D9542DA33}" type="pres">
      <dgm:prSet presAssocID="{711EEFBC-D2CB-42BC-ADF8-B62DAAFC58EF}" presName="linear" presStyleCnt="0">
        <dgm:presLayoutVars>
          <dgm:animLvl val="lvl"/>
          <dgm:resizeHandles val="exact"/>
        </dgm:presLayoutVars>
      </dgm:prSet>
      <dgm:spPr/>
    </dgm:pt>
    <dgm:pt modelId="{A241F8EC-06E9-4F37-A76A-A50BD3C4C3C4}" type="pres">
      <dgm:prSet presAssocID="{3F446285-D3FE-42F7-86BC-9C7FF9C2872A}" presName="parentText" presStyleLbl="node1" presStyleIdx="0" presStyleCnt="4">
        <dgm:presLayoutVars>
          <dgm:chMax val="0"/>
          <dgm:bulletEnabled val="1"/>
        </dgm:presLayoutVars>
      </dgm:prSet>
      <dgm:spPr/>
    </dgm:pt>
    <dgm:pt modelId="{5FD01EAB-379B-45D3-AEF7-A30B15013D24}" type="pres">
      <dgm:prSet presAssocID="{9536DD82-2BC9-419B-8F3A-C650A555A3BE}" presName="spacer" presStyleCnt="0"/>
      <dgm:spPr/>
    </dgm:pt>
    <dgm:pt modelId="{5B17787B-74EE-44EF-B3F0-81B6089926E7}" type="pres">
      <dgm:prSet presAssocID="{60E34422-7547-443C-B1FC-E07312F8867E}" presName="parentText" presStyleLbl="node1" presStyleIdx="1" presStyleCnt="4">
        <dgm:presLayoutVars>
          <dgm:chMax val="0"/>
          <dgm:bulletEnabled val="1"/>
        </dgm:presLayoutVars>
      </dgm:prSet>
      <dgm:spPr/>
    </dgm:pt>
    <dgm:pt modelId="{5F9D4406-BF8A-42CB-9156-C8280EDE4EBA}" type="pres">
      <dgm:prSet presAssocID="{2B830514-1A68-4ECD-9D40-6C414D2EF0E8}" presName="spacer" presStyleCnt="0"/>
      <dgm:spPr/>
    </dgm:pt>
    <dgm:pt modelId="{0D3B0CBF-6E2E-4D3E-A6C3-57C82A4B65A8}" type="pres">
      <dgm:prSet presAssocID="{E22F5282-9340-403D-9331-9F928B8902AA}" presName="parentText" presStyleLbl="node1" presStyleIdx="2" presStyleCnt="4">
        <dgm:presLayoutVars>
          <dgm:chMax val="0"/>
          <dgm:bulletEnabled val="1"/>
        </dgm:presLayoutVars>
      </dgm:prSet>
      <dgm:spPr/>
    </dgm:pt>
    <dgm:pt modelId="{4E52815A-136E-47F9-BD83-256C6D9F9F17}" type="pres">
      <dgm:prSet presAssocID="{55AB39DC-0574-44B1-A653-76A89C9CA9F8}" presName="spacer" presStyleCnt="0"/>
      <dgm:spPr/>
    </dgm:pt>
    <dgm:pt modelId="{E885D1D5-0D30-41CE-929A-343608A37072}" type="pres">
      <dgm:prSet presAssocID="{1DE7614A-9F2B-470F-9D5E-B5009C45A438}" presName="parentText" presStyleLbl="node1" presStyleIdx="3" presStyleCnt="4">
        <dgm:presLayoutVars>
          <dgm:chMax val="0"/>
          <dgm:bulletEnabled val="1"/>
        </dgm:presLayoutVars>
      </dgm:prSet>
      <dgm:spPr/>
    </dgm:pt>
  </dgm:ptLst>
  <dgm:cxnLst>
    <dgm:cxn modelId="{8A7BCA06-14E4-4A94-8931-D355967D92E6}" srcId="{711EEFBC-D2CB-42BC-ADF8-B62DAAFC58EF}" destId="{60E34422-7547-443C-B1FC-E07312F8867E}" srcOrd="1" destOrd="0" parTransId="{0EA2962F-E7CA-4D28-9EB6-CC614012BFBC}" sibTransId="{2B830514-1A68-4ECD-9D40-6C414D2EF0E8}"/>
    <dgm:cxn modelId="{C5A91C26-8924-431A-9705-DE164BAC6C24}" srcId="{711EEFBC-D2CB-42BC-ADF8-B62DAAFC58EF}" destId="{3F446285-D3FE-42F7-86BC-9C7FF9C2872A}" srcOrd="0" destOrd="0" parTransId="{B5146427-D62F-4E30-A37C-42527095AFCA}" sibTransId="{9536DD82-2BC9-419B-8F3A-C650A555A3BE}"/>
    <dgm:cxn modelId="{E0EF2032-029A-4522-9E35-6C3DA1613545}" type="presOf" srcId="{E22F5282-9340-403D-9331-9F928B8902AA}" destId="{0D3B0CBF-6E2E-4D3E-A6C3-57C82A4B65A8}" srcOrd="0" destOrd="0" presId="urn:microsoft.com/office/officeart/2005/8/layout/vList2"/>
    <dgm:cxn modelId="{07F8CB5C-32CA-4E6D-926D-DE1F5D77F077}" srcId="{711EEFBC-D2CB-42BC-ADF8-B62DAAFC58EF}" destId="{1DE7614A-9F2B-470F-9D5E-B5009C45A438}" srcOrd="3" destOrd="0" parTransId="{80017D98-1604-4DE9-91C0-5FE57CEA4F02}" sibTransId="{6E01558B-5D56-4A50-931C-DE7984A2D11A}"/>
    <dgm:cxn modelId="{01E3A448-D319-465D-873D-F8D251B6F064}" type="presOf" srcId="{711EEFBC-D2CB-42BC-ADF8-B62DAAFC58EF}" destId="{E0F9219D-6548-4E9D-9037-4B8D9542DA33}" srcOrd="0" destOrd="0" presId="urn:microsoft.com/office/officeart/2005/8/layout/vList2"/>
    <dgm:cxn modelId="{7E03C86F-71B1-45CA-8C86-18A7BE856E05}" type="presOf" srcId="{3F446285-D3FE-42F7-86BC-9C7FF9C2872A}" destId="{A241F8EC-06E9-4F37-A76A-A50BD3C4C3C4}" srcOrd="0" destOrd="0" presId="urn:microsoft.com/office/officeart/2005/8/layout/vList2"/>
    <dgm:cxn modelId="{CCD21BBE-4885-4A30-A4F3-F7E1BC1223F0}" type="presOf" srcId="{60E34422-7547-443C-B1FC-E07312F8867E}" destId="{5B17787B-74EE-44EF-B3F0-81B6089926E7}" srcOrd="0" destOrd="0" presId="urn:microsoft.com/office/officeart/2005/8/layout/vList2"/>
    <dgm:cxn modelId="{F61020CA-ED49-4C14-ADC2-F38CE8D80130}" type="presOf" srcId="{1DE7614A-9F2B-470F-9D5E-B5009C45A438}" destId="{E885D1D5-0D30-41CE-929A-343608A37072}" srcOrd="0" destOrd="0" presId="urn:microsoft.com/office/officeart/2005/8/layout/vList2"/>
    <dgm:cxn modelId="{A10DBDFF-2093-4D2C-9FD0-47311EA6BBBD}" srcId="{711EEFBC-D2CB-42BC-ADF8-B62DAAFC58EF}" destId="{E22F5282-9340-403D-9331-9F928B8902AA}" srcOrd="2" destOrd="0" parTransId="{B31E9180-8208-493C-ADD1-FAEDFCB8180E}" sibTransId="{55AB39DC-0574-44B1-A653-76A89C9CA9F8}"/>
    <dgm:cxn modelId="{64DD5D3A-5FE6-4C04-89DB-1A38A32BCE41}" type="presParOf" srcId="{E0F9219D-6548-4E9D-9037-4B8D9542DA33}" destId="{A241F8EC-06E9-4F37-A76A-A50BD3C4C3C4}" srcOrd="0" destOrd="0" presId="urn:microsoft.com/office/officeart/2005/8/layout/vList2"/>
    <dgm:cxn modelId="{EE32A707-AE20-49A5-AD6A-BE53E3AEDB9B}" type="presParOf" srcId="{E0F9219D-6548-4E9D-9037-4B8D9542DA33}" destId="{5FD01EAB-379B-45D3-AEF7-A30B15013D24}" srcOrd="1" destOrd="0" presId="urn:microsoft.com/office/officeart/2005/8/layout/vList2"/>
    <dgm:cxn modelId="{43353C7A-D0D3-4BB2-B95D-64DCCD5B1DFF}" type="presParOf" srcId="{E0F9219D-6548-4E9D-9037-4B8D9542DA33}" destId="{5B17787B-74EE-44EF-B3F0-81B6089926E7}" srcOrd="2" destOrd="0" presId="urn:microsoft.com/office/officeart/2005/8/layout/vList2"/>
    <dgm:cxn modelId="{747443B6-F8C2-47D6-8F91-34DA494DFCCE}" type="presParOf" srcId="{E0F9219D-6548-4E9D-9037-4B8D9542DA33}" destId="{5F9D4406-BF8A-42CB-9156-C8280EDE4EBA}" srcOrd="3" destOrd="0" presId="urn:microsoft.com/office/officeart/2005/8/layout/vList2"/>
    <dgm:cxn modelId="{55CE6321-D65F-409E-BDC3-979659E825EA}" type="presParOf" srcId="{E0F9219D-6548-4E9D-9037-4B8D9542DA33}" destId="{0D3B0CBF-6E2E-4D3E-A6C3-57C82A4B65A8}" srcOrd="4" destOrd="0" presId="urn:microsoft.com/office/officeart/2005/8/layout/vList2"/>
    <dgm:cxn modelId="{BABE9931-2B2D-436F-995F-6814DCD9C711}" type="presParOf" srcId="{E0F9219D-6548-4E9D-9037-4B8D9542DA33}" destId="{4E52815A-136E-47F9-BD83-256C6D9F9F17}" srcOrd="5" destOrd="0" presId="urn:microsoft.com/office/officeart/2005/8/layout/vList2"/>
    <dgm:cxn modelId="{565FBC19-1527-4E56-BE19-4DEFCEC69DEE}" type="presParOf" srcId="{E0F9219D-6548-4E9D-9037-4B8D9542DA33}" destId="{E885D1D5-0D30-41CE-929A-343608A3707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DA05FC-8400-49AC-B869-B97D036C1F76}"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54043E5C-DD88-4BA8-91B8-0B7474D2C8C9}">
      <dgm:prSet/>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dirty="0">
              <a:latin typeface="Arial Nova"/>
            </a:rPr>
            <a:t>Successful group times can occur indoors and outdoors with smaller groups.  Think creatively. Outside, children may engage in a small group games, act out a story, help set up a play space or sit and read a story with props.</a:t>
          </a:r>
        </a:p>
      </dgm:t>
    </dgm:pt>
    <dgm:pt modelId="{98EC85C1-AC86-42CB-B7DC-070EF020FA01}" type="parTrans" cxnId="{5CD38E74-D747-49C7-A3EB-2448FA0333A6}">
      <dgm:prSet/>
      <dgm:spPr/>
      <dgm:t>
        <a:bodyPr/>
        <a:lstStyle/>
        <a:p>
          <a:endParaRPr lang="en-US"/>
        </a:p>
      </dgm:t>
    </dgm:pt>
    <dgm:pt modelId="{3F389F9D-B04F-4D72-A24E-4F20443EE073}" type="sibTrans" cxnId="{5CD38E74-D747-49C7-A3EB-2448FA0333A6}">
      <dgm:prSet/>
      <dgm:spPr/>
      <dgm:t>
        <a:bodyPr/>
        <a:lstStyle/>
        <a:p>
          <a:endParaRPr lang="en-US" dirty="0"/>
        </a:p>
      </dgm:t>
    </dgm:pt>
    <dgm:pt modelId="{DF0187DF-3F15-4E03-A332-29EFBCDC4EBB}">
      <dgm:prSet/>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dirty="0">
              <a:latin typeface="Arial Nova"/>
            </a:rPr>
            <a:t>Small groups can support specific skill development of children with additional needs who may find it challenging (or overwhelming) to engage with larger groups.</a:t>
          </a:r>
        </a:p>
      </dgm:t>
    </dgm:pt>
    <dgm:pt modelId="{407B3117-CAF0-49C2-B37C-C74C535C523C}" type="parTrans" cxnId="{BA171DD4-C733-4174-A337-65A49C56CBEF}">
      <dgm:prSet/>
      <dgm:spPr/>
      <dgm:t>
        <a:bodyPr/>
        <a:lstStyle/>
        <a:p>
          <a:endParaRPr lang="en-US"/>
        </a:p>
      </dgm:t>
    </dgm:pt>
    <dgm:pt modelId="{6B3FE0BC-A355-4CB7-B9D8-403F17C6F0C2}" type="sibTrans" cxnId="{BA171DD4-C733-4174-A337-65A49C56CBEF}">
      <dgm:prSet/>
      <dgm:spPr/>
      <dgm:t>
        <a:bodyPr/>
        <a:lstStyle/>
        <a:p>
          <a:endParaRPr lang="en-US" dirty="0"/>
        </a:p>
      </dgm:t>
    </dgm:pt>
    <dgm:pt modelId="{CA689D3F-6E04-48C2-BA4B-907C5688A756}">
      <dgm:prSet phldr="0"/>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dirty="0">
              <a:latin typeface="Arial Nova"/>
            </a:rPr>
            <a:t>Learning experiences can be set up supported by one educator and small groups of children can take turns to engage with that experience.</a:t>
          </a:r>
        </a:p>
      </dgm:t>
    </dgm:pt>
    <dgm:pt modelId="{29C04F9E-31AB-4708-A0FD-84D50C6251D6}" type="parTrans" cxnId="{841492E3-1624-4653-9FC8-132E0400B544}">
      <dgm:prSet/>
      <dgm:spPr/>
      <dgm:t>
        <a:bodyPr/>
        <a:lstStyle/>
        <a:p>
          <a:endParaRPr lang="en-US"/>
        </a:p>
      </dgm:t>
    </dgm:pt>
    <dgm:pt modelId="{ACE587B5-35BA-4ACE-BDB8-2894A8BBAA3A}" type="sibTrans" cxnId="{841492E3-1624-4653-9FC8-132E0400B544}">
      <dgm:prSet/>
      <dgm:spPr/>
      <dgm:t>
        <a:bodyPr/>
        <a:lstStyle/>
        <a:p>
          <a:endParaRPr lang="en-US"/>
        </a:p>
      </dgm:t>
    </dgm:pt>
    <dgm:pt modelId="{0DF04767-A0CB-4523-BD91-7C9A449093B0}">
      <dgm:prSet phldr="0"/>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dirty="0">
              <a:latin typeface="Arial Nova"/>
            </a:rPr>
            <a:t>Quietly let specific children know that they can move to a small group experience or enter a play space where educators are supporting children to engage in learning. </a:t>
          </a:r>
        </a:p>
      </dgm:t>
    </dgm:pt>
    <dgm:pt modelId="{BD4FDBAB-DE57-4997-B046-11E09DEEE187}" type="parTrans" cxnId="{7E7F0BCC-8199-43F9-83B2-8EE41E39D21D}">
      <dgm:prSet/>
      <dgm:spPr/>
      <dgm:t>
        <a:bodyPr/>
        <a:lstStyle/>
        <a:p>
          <a:endParaRPr lang="en-US"/>
        </a:p>
      </dgm:t>
    </dgm:pt>
    <dgm:pt modelId="{DAFFEF78-ACAD-4D65-98F8-D9BCC794618B}" type="sibTrans" cxnId="{7E7F0BCC-8199-43F9-83B2-8EE41E39D21D}">
      <dgm:prSet/>
      <dgm:spPr/>
      <dgm:t>
        <a:bodyPr/>
        <a:lstStyle/>
        <a:p>
          <a:endParaRPr lang="en-US"/>
        </a:p>
      </dgm:t>
    </dgm:pt>
    <dgm:pt modelId="{3AE3CD8C-81D6-4E72-AE89-A058F3A22456}" type="pres">
      <dgm:prSet presAssocID="{B7DA05FC-8400-49AC-B869-B97D036C1F76}" presName="outerComposite" presStyleCnt="0">
        <dgm:presLayoutVars>
          <dgm:chMax val="5"/>
          <dgm:dir/>
          <dgm:resizeHandles val="exact"/>
        </dgm:presLayoutVars>
      </dgm:prSet>
      <dgm:spPr/>
    </dgm:pt>
    <dgm:pt modelId="{7B61BCBE-C6AF-451F-A9D1-51737255B228}" type="pres">
      <dgm:prSet presAssocID="{B7DA05FC-8400-49AC-B869-B97D036C1F76}" presName="dummyMaxCanvas" presStyleCnt="0">
        <dgm:presLayoutVars/>
      </dgm:prSet>
      <dgm:spPr/>
    </dgm:pt>
    <dgm:pt modelId="{B5C00FA2-9CC3-4831-B58F-26A2D9C24E48}" type="pres">
      <dgm:prSet presAssocID="{B7DA05FC-8400-49AC-B869-B97D036C1F76}" presName="FourNodes_1" presStyleLbl="node1" presStyleIdx="0" presStyleCnt="4">
        <dgm:presLayoutVars>
          <dgm:bulletEnabled val="1"/>
        </dgm:presLayoutVars>
      </dgm:prSet>
      <dgm:spPr/>
    </dgm:pt>
    <dgm:pt modelId="{E5EE9E42-C41E-440B-91A5-303087728DD3}" type="pres">
      <dgm:prSet presAssocID="{B7DA05FC-8400-49AC-B869-B97D036C1F76}" presName="FourNodes_2" presStyleLbl="node1" presStyleIdx="1" presStyleCnt="4">
        <dgm:presLayoutVars>
          <dgm:bulletEnabled val="1"/>
        </dgm:presLayoutVars>
      </dgm:prSet>
      <dgm:spPr/>
    </dgm:pt>
    <dgm:pt modelId="{BD4A064A-0297-4EF7-99D7-E31EC0723E17}" type="pres">
      <dgm:prSet presAssocID="{B7DA05FC-8400-49AC-B869-B97D036C1F76}" presName="FourNodes_3" presStyleLbl="node1" presStyleIdx="2" presStyleCnt="4">
        <dgm:presLayoutVars>
          <dgm:bulletEnabled val="1"/>
        </dgm:presLayoutVars>
      </dgm:prSet>
      <dgm:spPr/>
    </dgm:pt>
    <dgm:pt modelId="{1730458A-47EA-4549-85F1-021EB1DE9C45}" type="pres">
      <dgm:prSet presAssocID="{B7DA05FC-8400-49AC-B869-B97D036C1F76}" presName="FourNodes_4" presStyleLbl="node1" presStyleIdx="3" presStyleCnt="4">
        <dgm:presLayoutVars>
          <dgm:bulletEnabled val="1"/>
        </dgm:presLayoutVars>
      </dgm:prSet>
      <dgm:spPr/>
    </dgm:pt>
    <dgm:pt modelId="{4D5915A6-AB40-4F39-A737-2069A4994203}" type="pres">
      <dgm:prSet presAssocID="{B7DA05FC-8400-49AC-B869-B97D036C1F76}" presName="FourConn_1-2" presStyleLbl="fgAccFollowNode1" presStyleIdx="0" presStyleCnt="3">
        <dgm:presLayoutVars>
          <dgm:bulletEnabled val="1"/>
        </dgm:presLayoutVars>
      </dgm:prSet>
      <dgm:spPr/>
    </dgm:pt>
    <dgm:pt modelId="{C946ED7C-50C0-4827-B3E8-82B2AEEBB37E}" type="pres">
      <dgm:prSet presAssocID="{B7DA05FC-8400-49AC-B869-B97D036C1F76}" presName="FourConn_2-3" presStyleLbl="fgAccFollowNode1" presStyleIdx="1" presStyleCnt="3">
        <dgm:presLayoutVars>
          <dgm:bulletEnabled val="1"/>
        </dgm:presLayoutVars>
      </dgm:prSet>
      <dgm:spPr/>
    </dgm:pt>
    <dgm:pt modelId="{35460AEA-A56E-4185-B5A6-BED623D60EC0}" type="pres">
      <dgm:prSet presAssocID="{B7DA05FC-8400-49AC-B869-B97D036C1F76}" presName="FourConn_3-4" presStyleLbl="fgAccFollowNode1" presStyleIdx="2" presStyleCnt="3">
        <dgm:presLayoutVars>
          <dgm:bulletEnabled val="1"/>
        </dgm:presLayoutVars>
      </dgm:prSet>
      <dgm:spPr/>
    </dgm:pt>
    <dgm:pt modelId="{FA956960-ACA7-48CC-9F2A-9A42A197B2D3}" type="pres">
      <dgm:prSet presAssocID="{B7DA05FC-8400-49AC-B869-B97D036C1F76}" presName="FourNodes_1_text" presStyleLbl="node1" presStyleIdx="3" presStyleCnt="4">
        <dgm:presLayoutVars>
          <dgm:bulletEnabled val="1"/>
        </dgm:presLayoutVars>
      </dgm:prSet>
      <dgm:spPr/>
    </dgm:pt>
    <dgm:pt modelId="{21A68827-6DB8-4DD0-902E-7212FA72A55D}" type="pres">
      <dgm:prSet presAssocID="{B7DA05FC-8400-49AC-B869-B97D036C1F76}" presName="FourNodes_2_text" presStyleLbl="node1" presStyleIdx="3" presStyleCnt="4">
        <dgm:presLayoutVars>
          <dgm:bulletEnabled val="1"/>
        </dgm:presLayoutVars>
      </dgm:prSet>
      <dgm:spPr/>
    </dgm:pt>
    <dgm:pt modelId="{D64F48DB-E8AA-4DD0-BF67-F61810A2FC3A}" type="pres">
      <dgm:prSet presAssocID="{B7DA05FC-8400-49AC-B869-B97D036C1F76}" presName="FourNodes_3_text" presStyleLbl="node1" presStyleIdx="3" presStyleCnt="4">
        <dgm:presLayoutVars>
          <dgm:bulletEnabled val="1"/>
        </dgm:presLayoutVars>
      </dgm:prSet>
      <dgm:spPr/>
    </dgm:pt>
    <dgm:pt modelId="{4027A87B-FE0C-4D96-974A-F5DE1B947906}" type="pres">
      <dgm:prSet presAssocID="{B7DA05FC-8400-49AC-B869-B97D036C1F76}" presName="FourNodes_4_text" presStyleLbl="node1" presStyleIdx="3" presStyleCnt="4">
        <dgm:presLayoutVars>
          <dgm:bulletEnabled val="1"/>
        </dgm:presLayoutVars>
      </dgm:prSet>
      <dgm:spPr/>
    </dgm:pt>
  </dgm:ptLst>
  <dgm:cxnLst>
    <dgm:cxn modelId="{2F2CC702-6A7D-474F-A24C-73ACF511C2D9}" type="presOf" srcId="{6B3FE0BC-A355-4CB7-B9D8-403F17C6F0C2}" destId="{C946ED7C-50C0-4827-B3E8-82B2AEEBB37E}" srcOrd="0" destOrd="0" presId="urn:microsoft.com/office/officeart/2005/8/layout/vProcess5"/>
    <dgm:cxn modelId="{9E898703-2D17-4767-87D1-EDFF555C661A}" type="presOf" srcId="{CA689D3F-6E04-48C2-BA4B-907C5688A756}" destId="{D64F48DB-E8AA-4DD0-BF67-F61810A2FC3A}" srcOrd="1" destOrd="0" presId="urn:microsoft.com/office/officeart/2005/8/layout/vProcess5"/>
    <dgm:cxn modelId="{AB3A790D-FED0-455C-B399-9D9659545187}" type="presOf" srcId="{54043E5C-DD88-4BA8-91B8-0B7474D2C8C9}" destId="{FA956960-ACA7-48CC-9F2A-9A42A197B2D3}" srcOrd="1" destOrd="0" presId="urn:microsoft.com/office/officeart/2005/8/layout/vProcess5"/>
    <dgm:cxn modelId="{3ECB2217-7BF9-4501-9601-4F0E1930DD10}" type="presOf" srcId="{DF0187DF-3F15-4E03-A332-29EFBCDC4EBB}" destId="{21A68827-6DB8-4DD0-902E-7212FA72A55D}" srcOrd="1" destOrd="0" presId="urn:microsoft.com/office/officeart/2005/8/layout/vProcess5"/>
    <dgm:cxn modelId="{DB5A3C23-D278-499C-85F6-80CBAAA28F57}" type="presOf" srcId="{3F389F9D-B04F-4D72-A24E-4F20443EE073}" destId="{4D5915A6-AB40-4F39-A737-2069A4994203}" srcOrd="0" destOrd="0" presId="urn:microsoft.com/office/officeart/2005/8/layout/vProcess5"/>
    <dgm:cxn modelId="{C1342A31-32CE-4D53-BF54-0E60E2E7CD1F}" type="presOf" srcId="{DF0187DF-3F15-4E03-A332-29EFBCDC4EBB}" destId="{E5EE9E42-C41E-440B-91A5-303087728DD3}" srcOrd="0" destOrd="0" presId="urn:microsoft.com/office/officeart/2005/8/layout/vProcess5"/>
    <dgm:cxn modelId="{87E34A5D-8818-4502-988D-4829F7BD3ADD}" type="presOf" srcId="{54043E5C-DD88-4BA8-91B8-0B7474D2C8C9}" destId="{B5C00FA2-9CC3-4831-B58F-26A2D9C24E48}" srcOrd="0" destOrd="0" presId="urn:microsoft.com/office/officeart/2005/8/layout/vProcess5"/>
    <dgm:cxn modelId="{5CD38E74-D747-49C7-A3EB-2448FA0333A6}" srcId="{B7DA05FC-8400-49AC-B869-B97D036C1F76}" destId="{54043E5C-DD88-4BA8-91B8-0B7474D2C8C9}" srcOrd="0" destOrd="0" parTransId="{98EC85C1-AC86-42CB-B7DC-070EF020FA01}" sibTransId="{3F389F9D-B04F-4D72-A24E-4F20443EE073}"/>
    <dgm:cxn modelId="{7FA3047A-0AA0-48DC-A3E4-AA46CCEC4080}" type="presOf" srcId="{CA689D3F-6E04-48C2-BA4B-907C5688A756}" destId="{BD4A064A-0297-4EF7-99D7-E31EC0723E17}" srcOrd="0" destOrd="0" presId="urn:microsoft.com/office/officeart/2005/8/layout/vProcess5"/>
    <dgm:cxn modelId="{3DA2FA7F-B711-4A09-A1CE-A79EEE450F36}" type="presOf" srcId="{0DF04767-A0CB-4523-BD91-7C9A449093B0}" destId="{1730458A-47EA-4549-85F1-021EB1DE9C45}" srcOrd="0" destOrd="0" presId="urn:microsoft.com/office/officeart/2005/8/layout/vProcess5"/>
    <dgm:cxn modelId="{7CA24F9A-EEE2-47C8-B773-29630AA3DA59}" type="presOf" srcId="{0DF04767-A0CB-4523-BD91-7C9A449093B0}" destId="{4027A87B-FE0C-4D96-974A-F5DE1B947906}" srcOrd="1" destOrd="0" presId="urn:microsoft.com/office/officeart/2005/8/layout/vProcess5"/>
    <dgm:cxn modelId="{DE334FC8-9B92-48FC-868A-9DDF49B292B0}" type="presOf" srcId="{ACE587B5-35BA-4ACE-BDB8-2894A8BBAA3A}" destId="{35460AEA-A56E-4185-B5A6-BED623D60EC0}" srcOrd="0" destOrd="0" presId="urn:microsoft.com/office/officeart/2005/8/layout/vProcess5"/>
    <dgm:cxn modelId="{7E7F0BCC-8199-43F9-83B2-8EE41E39D21D}" srcId="{B7DA05FC-8400-49AC-B869-B97D036C1F76}" destId="{0DF04767-A0CB-4523-BD91-7C9A449093B0}" srcOrd="3" destOrd="0" parTransId="{BD4FDBAB-DE57-4997-B046-11E09DEEE187}" sibTransId="{DAFFEF78-ACAD-4D65-98F8-D9BCC794618B}"/>
    <dgm:cxn modelId="{BA171DD4-C733-4174-A337-65A49C56CBEF}" srcId="{B7DA05FC-8400-49AC-B869-B97D036C1F76}" destId="{DF0187DF-3F15-4E03-A332-29EFBCDC4EBB}" srcOrd="1" destOrd="0" parTransId="{407B3117-CAF0-49C2-B37C-C74C535C523C}" sibTransId="{6B3FE0BC-A355-4CB7-B9D8-403F17C6F0C2}"/>
    <dgm:cxn modelId="{93F16ED4-7092-43F3-8E1B-B5375C941950}" type="presOf" srcId="{B7DA05FC-8400-49AC-B869-B97D036C1F76}" destId="{3AE3CD8C-81D6-4E72-AE89-A058F3A22456}" srcOrd="0" destOrd="0" presId="urn:microsoft.com/office/officeart/2005/8/layout/vProcess5"/>
    <dgm:cxn modelId="{841492E3-1624-4653-9FC8-132E0400B544}" srcId="{B7DA05FC-8400-49AC-B869-B97D036C1F76}" destId="{CA689D3F-6E04-48C2-BA4B-907C5688A756}" srcOrd="2" destOrd="0" parTransId="{29C04F9E-31AB-4708-A0FD-84D50C6251D6}" sibTransId="{ACE587B5-35BA-4ACE-BDB8-2894A8BBAA3A}"/>
    <dgm:cxn modelId="{4482CB41-112D-46FD-B86F-58C14203CAB2}" type="presParOf" srcId="{3AE3CD8C-81D6-4E72-AE89-A058F3A22456}" destId="{7B61BCBE-C6AF-451F-A9D1-51737255B228}" srcOrd="0" destOrd="0" presId="urn:microsoft.com/office/officeart/2005/8/layout/vProcess5"/>
    <dgm:cxn modelId="{BC76CC77-1DD1-42BA-A726-864E2F66BB0F}" type="presParOf" srcId="{3AE3CD8C-81D6-4E72-AE89-A058F3A22456}" destId="{B5C00FA2-9CC3-4831-B58F-26A2D9C24E48}" srcOrd="1" destOrd="0" presId="urn:microsoft.com/office/officeart/2005/8/layout/vProcess5"/>
    <dgm:cxn modelId="{872827DC-D293-424F-95B1-F87DFF8303F8}" type="presParOf" srcId="{3AE3CD8C-81D6-4E72-AE89-A058F3A22456}" destId="{E5EE9E42-C41E-440B-91A5-303087728DD3}" srcOrd="2" destOrd="0" presId="urn:microsoft.com/office/officeart/2005/8/layout/vProcess5"/>
    <dgm:cxn modelId="{52EB2B73-7E16-47DA-B194-2A8AE8D51F68}" type="presParOf" srcId="{3AE3CD8C-81D6-4E72-AE89-A058F3A22456}" destId="{BD4A064A-0297-4EF7-99D7-E31EC0723E17}" srcOrd="3" destOrd="0" presId="urn:microsoft.com/office/officeart/2005/8/layout/vProcess5"/>
    <dgm:cxn modelId="{1A05E07F-EDF2-4054-AFCC-E622365A0305}" type="presParOf" srcId="{3AE3CD8C-81D6-4E72-AE89-A058F3A22456}" destId="{1730458A-47EA-4549-85F1-021EB1DE9C45}" srcOrd="4" destOrd="0" presId="urn:microsoft.com/office/officeart/2005/8/layout/vProcess5"/>
    <dgm:cxn modelId="{CDF98FF8-0DC4-4ACC-BD29-919A48C2E203}" type="presParOf" srcId="{3AE3CD8C-81D6-4E72-AE89-A058F3A22456}" destId="{4D5915A6-AB40-4F39-A737-2069A4994203}" srcOrd="5" destOrd="0" presId="urn:microsoft.com/office/officeart/2005/8/layout/vProcess5"/>
    <dgm:cxn modelId="{DDE5CBF6-613A-47DD-89E0-DA13B8A846E1}" type="presParOf" srcId="{3AE3CD8C-81D6-4E72-AE89-A058F3A22456}" destId="{C946ED7C-50C0-4827-B3E8-82B2AEEBB37E}" srcOrd="6" destOrd="0" presId="urn:microsoft.com/office/officeart/2005/8/layout/vProcess5"/>
    <dgm:cxn modelId="{DEE44422-9B7A-4B1D-BCD7-9AB5FAA1EBD2}" type="presParOf" srcId="{3AE3CD8C-81D6-4E72-AE89-A058F3A22456}" destId="{35460AEA-A56E-4185-B5A6-BED623D60EC0}" srcOrd="7" destOrd="0" presId="urn:microsoft.com/office/officeart/2005/8/layout/vProcess5"/>
    <dgm:cxn modelId="{0286CE73-2B9E-470D-963E-C683D5FB0B6B}" type="presParOf" srcId="{3AE3CD8C-81D6-4E72-AE89-A058F3A22456}" destId="{FA956960-ACA7-48CC-9F2A-9A42A197B2D3}" srcOrd="8" destOrd="0" presId="urn:microsoft.com/office/officeart/2005/8/layout/vProcess5"/>
    <dgm:cxn modelId="{9082AF31-4447-4517-9C2A-E05EB23675FA}" type="presParOf" srcId="{3AE3CD8C-81D6-4E72-AE89-A058F3A22456}" destId="{21A68827-6DB8-4DD0-902E-7212FA72A55D}" srcOrd="9" destOrd="0" presId="urn:microsoft.com/office/officeart/2005/8/layout/vProcess5"/>
    <dgm:cxn modelId="{1F723E15-7DAD-4F67-966D-E154AB582A48}" type="presParOf" srcId="{3AE3CD8C-81D6-4E72-AE89-A058F3A22456}" destId="{D64F48DB-E8AA-4DD0-BF67-F61810A2FC3A}" srcOrd="10" destOrd="0" presId="urn:microsoft.com/office/officeart/2005/8/layout/vProcess5"/>
    <dgm:cxn modelId="{07A91C8B-F45C-4727-A83E-80B785323FFE}" type="presParOf" srcId="{3AE3CD8C-81D6-4E72-AE89-A058F3A22456}" destId="{4027A87B-FE0C-4D96-974A-F5DE1B947906}"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AF484C-FC79-4428-B15C-C2252F0DB93B}">
      <dsp:nvSpPr>
        <dsp:cNvPr id="0" name=""/>
        <dsp:cNvSpPr/>
      </dsp:nvSpPr>
      <dsp:spPr>
        <a:xfrm>
          <a:off x="3046700" y="1928718"/>
          <a:ext cx="665480" cy="91440"/>
        </a:xfrm>
        <a:custGeom>
          <a:avLst/>
          <a:gdLst/>
          <a:ahLst/>
          <a:cxnLst/>
          <a:rect l="0" t="0" r="0" b="0"/>
          <a:pathLst>
            <a:path>
              <a:moveTo>
                <a:pt x="0" y="45720"/>
              </a:moveTo>
              <a:lnTo>
                <a:pt x="665480"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362038" y="1970954"/>
        <a:ext cx="34804" cy="6967"/>
      </dsp:txXfrm>
    </dsp:sp>
    <dsp:sp modelId="{4539A684-08F4-4E89-B5E1-3986A0129FD2}">
      <dsp:nvSpPr>
        <dsp:cNvPr id="0" name=""/>
        <dsp:cNvSpPr/>
      </dsp:nvSpPr>
      <dsp:spPr>
        <a:xfrm>
          <a:off x="22062" y="11317"/>
          <a:ext cx="3026438" cy="392624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298" tIns="155665" rIns="148298" bIns="155665" numCol="1" spcCol="1270" anchor="t" anchorCtr="0">
          <a:noAutofit/>
        </a:bodyPr>
        <a:lstStyle/>
        <a:p>
          <a:pPr marL="0" lvl="0" indent="0" algn="l" defTabSz="14224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Notify</a:t>
          </a:r>
        </a:p>
        <a:p>
          <a:pPr marL="228600" lvl="1" indent="-228600" algn="l" defTabSz="1066800">
            <a:lnSpc>
              <a:spcPct val="90000"/>
            </a:lnSpc>
            <a:spcBef>
              <a:spcPct val="0"/>
            </a:spcBef>
            <a:spcAft>
              <a:spcPct val="15000"/>
            </a:spcAft>
            <a:buChar char="•"/>
          </a:pPr>
          <a:r>
            <a:rPr lang="en-US" sz="2400" kern="1200" dirty="0">
              <a:latin typeface="Arial" panose="020B0604020202020204" pitchFamily="34" charset="0"/>
              <a:cs typeface="Arial" panose="020B0604020202020204" pitchFamily="34" charset="0"/>
            </a:rPr>
            <a:t>Notify children when a transition is going to happen, giving them time to prepare for the change and transition. </a:t>
          </a:r>
        </a:p>
      </dsp:txBody>
      <dsp:txXfrm>
        <a:off x="22062" y="11317"/>
        <a:ext cx="3026438" cy="3926240"/>
      </dsp:txXfrm>
    </dsp:sp>
    <dsp:sp modelId="{F8B63252-AED0-404F-9BE4-F9F743FDE693}">
      <dsp:nvSpPr>
        <dsp:cNvPr id="0" name=""/>
        <dsp:cNvSpPr/>
      </dsp:nvSpPr>
      <dsp:spPr>
        <a:xfrm>
          <a:off x="6769219" y="1928718"/>
          <a:ext cx="665480" cy="91440"/>
        </a:xfrm>
        <a:custGeom>
          <a:avLst/>
          <a:gdLst/>
          <a:ahLst/>
          <a:cxnLst/>
          <a:rect l="0" t="0" r="0" b="0"/>
          <a:pathLst>
            <a:path>
              <a:moveTo>
                <a:pt x="0" y="45720"/>
              </a:moveTo>
              <a:lnTo>
                <a:pt x="665480" y="45720"/>
              </a:lnTo>
            </a:path>
          </a:pathLst>
        </a:custGeom>
        <a:noFill/>
        <a:ln w="6350" cap="flat" cmpd="sng" algn="ctr">
          <a:solidFill>
            <a:schemeClr val="accent2">
              <a:hueOff val="-1446200"/>
              <a:satOff val="-9924"/>
              <a:lumOff val="509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7084557" y="1970954"/>
        <a:ext cx="34804" cy="6967"/>
      </dsp:txXfrm>
    </dsp:sp>
    <dsp:sp modelId="{8E17DE3A-E9AE-46F0-AF3F-31BE512A1B45}">
      <dsp:nvSpPr>
        <dsp:cNvPr id="0" name=""/>
        <dsp:cNvSpPr/>
      </dsp:nvSpPr>
      <dsp:spPr>
        <a:xfrm>
          <a:off x="3744580" y="5261"/>
          <a:ext cx="3026438" cy="3938352"/>
        </a:xfrm>
        <a:prstGeom prst="rect">
          <a:avLst/>
        </a:prstGeom>
        <a:solidFill>
          <a:schemeClr val="accent2">
            <a:hueOff val="-723100"/>
            <a:satOff val="-4962"/>
            <a:lumOff val="254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298" tIns="155665" rIns="148298" bIns="155665" numCol="1" spcCol="1270" anchor="t" anchorCtr="0">
          <a:noAutofit/>
        </a:bodyPr>
        <a:lstStyle/>
        <a:p>
          <a:pPr marL="0" lvl="0" indent="0" algn="l" defTabSz="1333500">
            <a:lnSpc>
              <a:spcPct val="90000"/>
            </a:lnSpc>
            <a:spcBef>
              <a:spcPct val="0"/>
            </a:spcBef>
            <a:spcAft>
              <a:spcPct val="35000"/>
            </a:spcAft>
            <a:buNone/>
          </a:pPr>
          <a:r>
            <a:rPr lang="en-US" sz="3000" kern="1200" dirty="0">
              <a:latin typeface="Arial" panose="020B0604020202020204" pitchFamily="34" charset="0"/>
              <a:cs typeface="Arial" panose="020B0604020202020204" pitchFamily="34" charset="0"/>
            </a:rPr>
            <a:t>Use</a:t>
          </a:r>
        </a:p>
        <a:p>
          <a:pPr marL="228600" lvl="1" indent="-228600" algn="l" defTabSz="1022350">
            <a:lnSpc>
              <a:spcPct val="90000"/>
            </a:lnSpc>
            <a:spcBef>
              <a:spcPct val="0"/>
            </a:spcBef>
            <a:spcAft>
              <a:spcPct val="15000"/>
            </a:spcAft>
            <a:buChar char="•"/>
          </a:pPr>
          <a:r>
            <a:rPr lang="en-US" sz="2300" kern="1200" dirty="0">
              <a:latin typeface="Arial" panose="020B0604020202020204" pitchFamily="34" charset="0"/>
              <a:cs typeface="Arial" panose="020B0604020202020204" pitchFamily="34" charset="0"/>
            </a:rPr>
            <a:t>Use a visual timer to let children know how much time is left to finish what they are doing</a:t>
          </a:r>
          <a:r>
            <a:rPr lang="en-US" sz="2300" kern="1200" dirty="0"/>
            <a:t>. </a:t>
          </a:r>
        </a:p>
      </dsp:txBody>
      <dsp:txXfrm>
        <a:off x="3744580" y="5261"/>
        <a:ext cx="3026438" cy="3938352"/>
      </dsp:txXfrm>
    </dsp:sp>
    <dsp:sp modelId="{CEEA3434-6699-4E62-A139-321E4B788D62}">
      <dsp:nvSpPr>
        <dsp:cNvPr id="0" name=""/>
        <dsp:cNvSpPr/>
      </dsp:nvSpPr>
      <dsp:spPr>
        <a:xfrm>
          <a:off x="7467099" y="1929"/>
          <a:ext cx="3026438" cy="3945016"/>
        </a:xfrm>
        <a:prstGeom prst="rect">
          <a:avLst/>
        </a:prstGeom>
        <a:solidFill>
          <a:schemeClr val="accent2">
            <a:hueOff val="-1446200"/>
            <a:satOff val="-9924"/>
            <a:lumOff val="50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298" tIns="155665" rIns="148298" bIns="155665" numCol="1" spcCol="1270" anchor="t" anchorCtr="0">
          <a:noAutofit/>
        </a:bodyPr>
        <a:lstStyle/>
        <a:p>
          <a:pPr marL="0" lvl="0" indent="0" algn="l" defTabSz="1289050">
            <a:lnSpc>
              <a:spcPct val="90000"/>
            </a:lnSpc>
            <a:spcBef>
              <a:spcPct val="0"/>
            </a:spcBef>
            <a:spcAft>
              <a:spcPct val="35000"/>
            </a:spcAft>
            <a:buNone/>
          </a:pPr>
          <a:r>
            <a:rPr lang="en-US" sz="2900" kern="1200" dirty="0">
              <a:latin typeface="Arial" panose="020B0604020202020204" pitchFamily="34" charset="0"/>
              <a:cs typeface="Arial" panose="020B0604020202020204" pitchFamily="34" charset="0"/>
            </a:rPr>
            <a:t>Let</a:t>
          </a:r>
        </a:p>
        <a:p>
          <a:pPr marL="228600" lvl="1" indent="-228600" algn="l" defTabSz="1022350">
            <a:lnSpc>
              <a:spcPct val="90000"/>
            </a:lnSpc>
            <a:spcBef>
              <a:spcPct val="0"/>
            </a:spcBef>
            <a:spcAft>
              <a:spcPct val="15000"/>
            </a:spcAft>
            <a:buChar char="•"/>
          </a:pPr>
          <a:r>
            <a:rPr lang="en-US" sz="2300" kern="1200" dirty="0">
              <a:latin typeface="Arial" panose="020B0604020202020204" pitchFamily="34" charset="0"/>
              <a:cs typeface="Arial" panose="020B0604020202020204" pitchFamily="34" charset="0"/>
            </a:rPr>
            <a:t>Let them know what is coming next (use visual schedule) </a:t>
          </a:r>
        </a:p>
      </dsp:txBody>
      <dsp:txXfrm>
        <a:off x="7467099" y="1929"/>
        <a:ext cx="3026438" cy="39450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40358-D16D-4A94-87EF-01B298F7303B}">
      <dsp:nvSpPr>
        <dsp:cNvPr id="0" name=""/>
        <dsp:cNvSpPr/>
      </dsp:nvSpPr>
      <dsp:spPr>
        <a:xfrm>
          <a:off x="3194" y="527686"/>
          <a:ext cx="2534575" cy="1520745"/>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Pair children to pack up an area together</a:t>
          </a:r>
        </a:p>
      </dsp:txBody>
      <dsp:txXfrm>
        <a:off x="3194" y="527686"/>
        <a:ext cx="2534575" cy="1520745"/>
      </dsp:txXfrm>
    </dsp:sp>
    <dsp:sp modelId="{C01976F2-CCB2-4C86-8B69-BAE50729002A}">
      <dsp:nvSpPr>
        <dsp:cNvPr id="0" name=""/>
        <dsp:cNvSpPr/>
      </dsp:nvSpPr>
      <dsp:spPr>
        <a:xfrm>
          <a:off x="2791228" y="527686"/>
          <a:ext cx="2534575" cy="1520745"/>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Teacher quietly tells children they need to start packing up the area where they are playing</a:t>
          </a:r>
          <a:r>
            <a:rPr lang="en-US" sz="1900" kern="1200" dirty="0">
              <a:latin typeface="Calibri Light" panose="020F0302020204030204"/>
            </a:rPr>
            <a:t>.</a:t>
          </a:r>
          <a:endParaRPr lang="en-US" sz="1900" kern="1200" dirty="0"/>
        </a:p>
      </dsp:txBody>
      <dsp:txXfrm>
        <a:off x="2791228" y="527686"/>
        <a:ext cx="2534575" cy="1520745"/>
      </dsp:txXfrm>
    </dsp:sp>
    <dsp:sp modelId="{A3CBA823-59A0-4CE6-965F-C517899A80DE}">
      <dsp:nvSpPr>
        <dsp:cNvPr id="0" name=""/>
        <dsp:cNvSpPr/>
      </dsp:nvSpPr>
      <dsp:spPr>
        <a:xfrm>
          <a:off x="5579261" y="527686"/>
          <a:ext cx="2534575" cy="1520745"/>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Teacher give children specific jobs – wiping the tables, sweeping the floor, helping organise the blocks</a:t>
          </a:r>
        </a:p>
      </dsp:txBody>
      <dsp:txXfrm>
        <a:off x="5579261" y="527686"/>
        <a:ext cx="2534575" cy="1520745"/>
      </dsp:txXfrm>
    </dsp:sp>
    <dsp:sp modelId="{29E2D89B-4079-460E-AA36-9DBEC842FDD6}">
      <dsp:nvSpPr>
        <dsp:cNvPr id="0" name=""/>
        <dsp:cNvSpPr/>
      </dsp:nvSpPr>
      <dsp:spPr>
        <a:xfrm>
          <a:off x="8291891" y="534347"/>
          <a:ext cx="2534575" cy="1520745"/>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t>Choose a child to take a visual around to others to let them know its time to pack up</a:t>
          </a:r>
        </a:p>
      </dsp:txBody>
      <dsp:txXfrm>
        <a:off x="8291891" y="534347"/>
        <a:ext cx="2534575" cy="1520745"/>
      </dsp:txXfrm>
    </dsp:sp>
    <dsp:sp modelId="{5BE79251-C7A9-470F-8F9B-4509E089195E}">
      <dsp:nvSpPr>
        <dsp:cNvPr id="0" name=""/>
        <dsp:cNvSpPr/>
      </dsp:nvSpPr>
      <dsp:spPr>
        <a:xfrm>
          <a:off x="3194" y="2301889"/>
          <a:ext cx="2534575" cy="1520745"/>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latin typeface="Calibri Light" panose="020F0302020204030204"/>
            </a:rPr>
            <a:t>Educator: ‘</a:t>
          </a:r>
          <a:r>
            <a:rPr lang="en-US" sz="1900" kern="1200" dirty="0"/>
            <a:t>I need someone with big muscles to help’</a:t>
          </a:r>
        </a:p>
      </dsp:txBody>
      <dsp:txXfrm>
        <a:off x="3194" y="2301889"/>
        <a:ext cx="2534575" cy="1520745"/>
      </dsp:txXfrm>
    </dsp:sp>
    <dsp:sp modelId="{F10D4BF4-C2C9-48AD-B03C-A3E983989675}">
      <dsp:nvSpPr>
        <dsp:cNvPr id="0" name=""/>
        <dsp:cNvSpPr/>
      </dsp:nvSpPr>
      <dsp:spPr>
        <a:xfrm>
          <a:off x="2791228" y="2301889"/>
          <a:ext cx="2534575" cy="1520745"/>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latin typeface="Calibri Light" panose="020F0302020204030204"/>
            </a:rPr>
            <a:t>Educator: </a:t>
          </a:r>
          <a:r>
            <a:rPr lang="en-US" sz="1900" kern="1200" dirty="0"/>
            <a:t>‘Can you tell me where this goes’</a:t>
          </a:r>
        </a:p>
      </dsp:txBody>
      <dsp:txXfrm>
        <a:off x="2791228" y="2301889"/>
        <a:ext cx="2534575" cy="1520745"/>
      </dsp:txXfrm>
    </dsp:sp>
    <dsp:sp modelId="{AC0FDA62-5F67-4B12-8DB6-EDA0D3CD47A2}">
      <dsp:nvSpPr>
        <dsp:cNvPr id="0" name=""/>
        <dsp:cNvSpPr/>
      </dsp:nvSpPr>
      <dsp:spPr>
        <a:xfrm>
          <a:off x="5579261" y="2301889"/>
          <a:ext cx="2534575" cy="1520745"/>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latin typeface="Calibri Light" panose="020F0302020204030204"/>
            </a:rPr>
            <a:t>Educator: ‘</a:t>
          </a:r>
          <a:r>
            <a:rPr lang="en-US" sz="1900" kern="1200" dirty="0"/>
            <a:t>Are those blocks in the right place’</a:t>
          </a:r>
        </a:p>
      </dsp:txBody>
      <dsp:txXfrm>
        <a:off x="5579261" y="2301889"/>
        <a:ext cx="2534575" cy="1520745"/>
      </dsp:txXfrm>
    </dsp:sp>
    <dsp:sp modelId="{7BD73176-AB9A-4A01-862B-1AB2584E8757}">
      <dsp:nvSpPr>
        <dsp:cNvPr id="0" name=""/>
        <dsp:cNvSpPr/>
      </dsp:nvSpPr>
      <dsp:spPr>
        <a:xfrm>
          <a:off x="8367295" y="2301889"/>
          <a:ext cx="2534575" cy="1520745"/>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latin typeface="Calibri Light" panose="020F0302020204030204"/>
            </a:rPr>
            <a:t>Educator: ‘</a:t>
          </a:r>
          <a:r>
            <a:rPr lang="en-US" sz="1900" kern="1200" dirty="0"/>
            <a:t>I wonder who could help me…..’</a:t>
          </a:r>
        </a:p>
      </dsp:txBody>
      <dsp:txXfrm>
        <a:off x="8367295" y="2301889"/>
        <a:ext cx="2534575" cy="15207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1F8EC-06E9-4F37-A76A-A50BD3C4C3C4}">
      <dsp:nvSpPr>
        <dsp:cNvPr id="0" name=""/>
        <dsp:cNvSpPr/>
      </dsp:nvSpPr>
      <dsp:spPr>
        <a:xfrm>
          <a:off x="0" y="112991"/>
          <a:ext cx="6900512" cy="128663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Encourage children to have a drink from drink bottle (a short break)</a:t>
          </a:r>
        </a:p>
      </dsp:txBody>
      <dsp:txXfrm>
        <a:off x="62808" y="175799"/>
        <a:ext cx="6774896" cy="1161018"/>
      </dsp:txXfrm>
    </dsp:sp>
    <dsp:sp modelId="{5B17787B-74EE-44EF-B3F0-81B6089926E7}">
      <dsp:nvSpPr>
        <dsp:cNvPr id="0" name=""/>
        <dsp:cNvSpPr/>
      </dsp:nvSpPr>
      <dsp:spPr>
        <a:xfrm>
          <a:off x="0" y="1465866"/>
          <a:ext cx="6900512" cy="1286634"/>
        </a:xfrm>
        <a:prstGeom prst="roundRect">
          <a:avLst/>
        </a:prstGeom>
        <a:solidFill>
          <a:schemeClr val="accent2">
            <a:hueOff val="-482067"/>
            <a:satOff val="-3308"/>
            <a:lumOff val="169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Some children may need a longer break outside to run around for a while (or swings for 5 minutes)</a:t>
          </a:r>
        </a:p>
      </dsp:txBody>
      <dsp:txXfrm>
        <a:off x="62808" y="1528674"/>
        <a:ext cx="6774896" cy="1161018"/>
      </dsp:txXfrm>
    </dsp:sp>
    <dsp:sp modelId="{0D3B0CBF-6E2E-4D3E-A6C3-57C82A4B65A8}">
      <dsp:nvSpPr>
        <dsp:cNvPr id="0" name=""/>
        <dsp:cNvSpPr/>
      </dsp:nvSpPr>
      <dsp:spPr>
        <a:xfrm>
          <a:off x="0" y="2818740"/>
          <a:ext cx="6900512" cy="1286634"/>
        </a:xfrm>
        <a:prstGeom prst="roundRect">
          <a:avLst/>
        </a:prstGeom>
        <a:solidFill>
          <a:schemeClr val="accent2">
            <a:hueOff val="-964133"/>
            <a:satOff val="-6616"/>
            <a:lumOff val="339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Songs with strong beat and physical movement (marching, stamping) –‘Traveling round Australia on Highway no 1’</a:t>
          </a:r>
        </a:p>
      </dsp:txBody>
      <dsp:txXfrm>
        <a:off x="62808" y="2881548"/>
        <a:ext cx="6774896" cy="1161018"/>
      </dsp:txXfrm>
    </dsp:sp>
    <dsp:sp modelId="{E885D1D5-0D30-41CE-929A-343608A37072}">
      <dsp:nvSpPr>
        <dsp:cNvPr id="0" name=""/>
        <dsp:cNvSpPr/>
      </dsp:nvSpPr>
      <dsp:spPr>
        <a:xfrm>
          <a:off x="0" y="4171614"/>
          <a:ext cx="6900512" cy="1286634"/>
        </a:xfrm>
        <a:prstGeom prst="roundRect">
          <a:avLst/>
        </a:prstGeom>
        <a:solidFill>
          <a:schemeClr val="accent2">
            <a:hueOff val="-1446200"/>
            <a:satOff val="-9924"/>
            <a:lumOff val="50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Singing a fast song (or rhyme) with strong beat that then slows down – ‘Dingle, Dangle Scarecrow’ or ‘Hokey Pokey’</a:t>
          </a:r>
        </a:p>
      </dsp:txBody>
      <dsp:txXfrm>
        <a:off x="62808" y="4234422"/>
        <a:ext cx="6774896" cy="11610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00FA2-9CC3-4831-B58F-26A2D9C24E48}">
      <dsp:nvSpPr>
        <dsp:cNvPr id="0" name=""/>
        <dsp:cNvSpPr/>
      </dsp:nvSpPr>
      <dsp:spPr>
        <a:xfrm>
          <a:off x="0" y="0"/>
          <a:ext cx="8412480" cy="114568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600" kern="1200" dirty="0">
              <a:latin typeface="Arial Nova"/>
            </a:rPr>
            <a:t>Successful group times can occur indoors and outdoors with smaller groups.  Think creatively. Outside, children may engage in a small group games, act out a story, help set up a play space or sit and read a story with props.</a:t>
          </a:r>
        </a:p>
      </dsp:txBody>
      <dsp:txXfrm>
        <a:off x="33556" y="33556"/>
        <a:ext cx="7079381" cy="1078576"/>
      </dsp:txXfrm>
    </dsp:sp>
    <dsp:sp modelId="{E5EE9E42-C41E-440B-91A5-303087728DD3}">
      <dsp:nvSpPr>
        <dsp:cNvPr id="0" name=""/>
        <dsp:cNvSpPr/>
      </dsp:nvSpPr>
      <dsp:spPr>
        <a:xfrm>
          <a:off x="704545" y="1353995"/>
          <a:ext cx="8412480" cy="1145688"/>
        </a:xfrm>
        <a:prstGeom prst="roundRect">
          <a:avLst>
            <a:gd name="adj" fmla="val 10000"/>
          </a:avLst>
        </a:prstGeom>
        <a:solidFill>
          <a:schemeClr val="accent2">
            <a:hueOff val="-482067"/>
            <a:satOff val="-3308"/>
            <a:lumOff val="169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600" kern="1200" dirty="0">
              <a:latin typeface="Arial Nova"/>
            </a:rPr>
            <a:t>Small groups can support specific skill development of children with additional needs who may find it challenging (or overwhelming) to engage with larger groups.</a:t>
          </a:r>
        </a:p>
      </dsp:txBody>
      <dsp:txXfrm>
        <a:off x="738101" y="1387551"/>
        <a:ext cx="6896125" cy="1078576"/>
      </dsp:txXfrm>
    </dsp:sp>
    <dsp:sp modelId="{BD4A064A-0297-4EF7-99D7-E31EC0723E17}">
      <dsp:nvSpPr>
        <dsp:cNvPr id="0" name=""/>
        <dsp:cNvSpPr/>
      </dsp:nvSpPr>
      <dsp:spPr>
        <a:xfrm>
          <a:off x="1398574" y="2707991"/>
          <a:ext cx="8412480" cy="1145688"/>
        </a:xfrm>
        <a:prstGeom prst="roundRect">
          <a:avLst>
            <a:gd name="adj" fmla="val 10000"/>
          </a:avLst>
        </a:prstGeom>
        <a:solidFill>
          <a:schemeClr val="accent2">
            <a:hueOff val="-964133"/>
            <a:satOff val="-6616"/>
            <a:lumOff val="339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600" kern="1200" dirty="0">
              <a:latin typeface="Arial Nova"/>
            </a:rPr>
            <a:t>Learning experiences can be set up supported by one educator and small groups of children can take turns to engage with that experience.</a:t>
          </a:r>
        </a:p>
      </dsp:txBody>
      <dsp:txXfrm>
        <a:off x="1432130" y="2741547"/>
        <a:ext cx="6906640" cy="1078576"/>
      </dsp:txXfrm>
    </dsp:sp>
    <dsp:sp modelId="{1730458A-47EA-4549-85F1-021EB1DE9C45}">
      <dsp:nvSpPr>
        <dsp:cNvPr id="0" name=""/>
        <dsp:cNvSpPr/>
      </dsp:nvSpPr>
      <dsp:spPr>
        <a:xfrm>
          <a:off x="2103119" y="4061987"/>
          <a:ext cx="8412480" cy="1145688"/>
        </a:xfrm>
        <a:prstGeom prst="roundRect">
          <a:avLst>
            <a:gd name="adj" fmla="val 10000"/>
          </a:avLst>
        </a:prstGeom>
        <a:solidFill>
          <a:schemeClr val="accent2">
            <a:hueOff val="-1446200"/>
            <a:satOff val="-9924"/>
            <a:lumOff val="50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600" kern="1200" dirty="0">
              <a:latin typeface="Arial Nova"/>
            </a:rPr>
            <a:t>Quietly let specific children know that they can move to a small group experience or enter a play space where educators are supporting children to engage in learning. </a:t>
          </a:r>
        </a:p>
      </dsp:txBody>
      <dsp:txXfrm>
        <a:off x="2136675" y="4095543"/>
        <a:ext cx="6896125" cy="1078576"/>
      </dsp:txXfrm>
    </dsp:sp>
    <dsp:sp modelId="{4D5915A6-AB40-4F39-A737-2069A4994203}">
      <dsp:nvSpPr>
        <dsp:cNvPr id="0" name=""/>
        <dsp:cNvSpPr/>
      </dsp:nvSpPr>
      <dsp:spPr>
        <a:xfrm>
          <a:off x="7667782" y="877493"/>
          <a:ext cx="744697" cy="744697"/>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dirty="0"/>
        </a:p>
      </dsp:txBody>
      <dsp:txXfrm>
        <a:off x="7835339" y="877493"/>
        <a:ext cx="409583" cy="560384"/>
      </dsp:txXfrm>
    </dsp:sp>
    <dsp:sp modelId="{C946ED7C-50C0-4827-B3E8-82B2AEEBB37E}">
      <dsp:nvSpPr>
        <dsp:cNvPr id="0" name=""/>
        <dsp:cNvSpPr/>
      </dsp:nvSpPr>
      <dsp:spPr>
        <a:xfrm>
          <a:off x="8372327" y="2231489"/>
          <a:ext cx="744697" cy="744697"/>
        </a:xfrm>
        <a:prstGeom prst="downArrow">
          <a:avLst>
            <a:gd name="adj1" fmla="val 55000"/>
            <a:gd name="adj2" fmla="val 45000"/>
          </a:avLst>
        </a:prstGeom>
        <a:solidFill>
          <a:schemeClr val="accent2">
            <a:tint val="40000"/>
            <a:alpha val="90000"/>
            <a:hueOff val="-878705"/>
            <a:satOff val="-3312"/>
            <a:lumOff val="361"/>
            <a:alphaOff val="0"/>
          </a:schemeClr>
        </a:solidFill>
        <a:ln w="12700" cap="flat" cmpd="sng" algn="ctr">
          <a:solidFill>
            <a:schemeClr val="accent2">
              <a:tint val="40000"/>
              <a:alpha val="90000"/>
              <a:hueOff val="-878705"/>
              <a:satOff val="-3312"/>
              <a:lumOff val="36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dirty="0"/>
        </a:p>
      </dsp:txBody>
      <dsp:txXfrm>
        <a:off x="8539884" y="2231489"/>
        <a:ext cx="409583" cy="560384"/>
      </dsp:txXfrm>
    </dsp:sp>
    <dsp:sp modelId="{35460AEA-A56E-4185-B5A6-BED623D60EC0}">
      <dsp:nvSpPr>
        <dsp:cNvPr id="0" name=""/>
        <dsp:cNvSpPr/>
      </dsp:nvSpPr>
      <dsp:spPr>
        <a:xfrm>
          <a:off x="9066357" y="3585484"/>
          <a:ext cx="744697" cy="744697"/>
        </a:xfrm>
        <a:prstGeom prst="downArrow">
          <a:avLst>
            <a:gd name="adj1" fmla="val 55000"/>
            <a:gd name="adj2" fmla="val 45000"/>
          </a:avLst>
        </a:prstGeom>
        <a:solidFill>
          <a:schemeClr val="accent2">
            <a:tint val="40000"/>
            <a:alpha val="90000"/>
            <a:hueOff val="-1757410"/>
            <a:satOff val="-6624"/>
            <a:lumOff val="722"/>
            <a:alphaOff val="0"/>
          </a:schemeClr>
        </a:solidFill>
        <a:ln w="12700" cap="flat" cmpd="sng" algn="ctr">
          <a:solidFill>
            <a:schemeClr val="accent2">
              <a:tint val="40000"/>
              <a:alpha val="90000"/>
              <a:hueOff val="-1757410"/>
              <a:satOff val="-6624"/>
              <a:lumOff val="72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9233914" y="3585484"/>
        <a:ext cx="409583" cy="560384"/>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40067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6431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46098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65845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35091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36076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68724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52976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4389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15631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76614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2/9/2023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235574243"/>
      </p:ext>
    </p:extLst>
  </p:cSld>
  <p:clrMap bg1="lt1" tx1="dk1" bg2="lt2" tx2="dk2" accent1="accent1" accent2="accent2" accent3="accent3" accent4="accent4" accent5="accent5" accent6="accent6" hlink="hlink" folHlink="folHlink"/>
  <p:sldLayoutIdLst>
    <p:sldLayoutId id="2147484087" r:id="rId1"/>
    <p:sldLayoutId id="2147484088" r:id="rId2"/>
    <p:sldLayoutId id="2147484089" r:id="rId3"/>
    <p:sldLayoutId id="2147484090" r:id="rId4"/>
    <p:sldLayoutId id="2147484091" r:id="rId5"/>
    <p:sldLayoutId id="2147484092" r:id="rId6"/>
    <p:sldLayoutId id="2147484093" r:id="rId7"/>
    <p:sldLayoutId id="2147484094" r:id="rId8"/>
    <p:sldLayoutId id="2147484095" r:id="rId9"/>
    <p:sldLayoutId id="2147484096" r:id="rId10"/>
    <p:sldLayoutId id="21474840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9.jpeg"/><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youtu.be/28XDu3UoC5Y" TargetMode="External"/><Relationship Id="rId2" Type="http://schemas.openxmlformats.org/officeDocument/2006/relationships/hyperlink" Target="https://memfox.com/for-teachers/for-anyone-interested-a-read-aloud-lesson/"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diagramLayout" Target="../diagrams/layout2.xml"/><Relationship Id="rId7" Type="http://schemas.openxmlformats.org/officeDocument/2006/relationships/image" Target="../media/image7.jpe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6" name="Picture 3" descr="Colorful leaf patterns">
            <a:extLst>
              <a:ext uri="{FF2B5EF4-FFF2-40B4-BE49-F238E27FC236}">
                <a16:creationId xmlns:a16="http://schemas.microsoft.com/office/drawing/2014/main" id="{1421125B-3EED-126E-4895-6758AA94B511}"/>
              </a:ext>
            </a:extLst>
          </p:cNvPr>
          <p:cNvPicPr>
            <a:picLocks noChangeAspect="1"/>
          </p:cNvPicPr>
          <p:nvPr/>
        </p:nvPicPr>
        <p:blipFill rotWithShape="1">
          <a:blip r:embed="rId2"/>
          <a:srcRect t="29" r="39" b="76"/>
          <a:stretch/>
        </p:blipFill>
        <p:spPr>
          <a:xfrm>
            <a:off x="3523488" y="10"/>
            <a:ext cx="8668512" cy="6857990"/>
          </a:xfrm>
          <a:prstGeom prst="rect">
            <a:avLst/>
          </a:prstGeom>
        </p:spPr>
      </p:pic>
      <p:sp>
        <p:nvSpPr>
          <p:cNvPr id="2" name="Title 1"/>
          <p:cNvSpPr>
            <a:spLocks noGrp="1"/>
          </p:cNvSpPr>
          <p:nvPr>
            <p:ph type="ctrTitle"/>
          </p:nvPr>
        </p:nvSpPr>
        <p:spPr>
          <a:xfrm>
            <a:off x="477981" y="1122363"/>
            <a:ext cx="4023360" cy="3204134"/>
          </a:xfrm>
        </p:spPr>
        <p:txBody>
          <a:bodyPr anchor="b">
            <a:normAutofit fontScale="90000"/>
          </a:bodyPr>
          <a:lstStyle/>
          <a:p>
            <a:r>
              <a:rPr lang="en-US" sz="4800" dirty="0"/>
              <a:t>A Guide</a:t>
            </a:r>
            <a:br>
              <a:rPr lang="en-US" sz="4800" dirty="0"/>
            </a:br>
            <a:r>
              <a:rPr lang="en-US" sz="4800" dirty="0"/>
              <a:t> TO SUCCESSFUL</a:t>
            </a:r>
            <a:br>
              <a:rPr lang="en-US" sz="4800" dirty="0"/>
            </a:br>
            <a:r>
              <a:rPr lang="en-US" sz="5300" b="1" dirty="0"/>
              <a:t>Group Times</a:t>
            </a:r>
            <a:br>
              <a:rPr lang="en-US" sz="4800" dirty="0"/>
            </a:br>
            <a:r>
              <a:rPr lang="en-US" sz="4800" dirty="0"/>
              <a:t>including</a:t>
            </a:r>
            <a:br>
              <a:rPr lang="en-US" sz="4800" dirty="0"/>
            </a:br>
            <a:r>
              <a:rPr lang="en-US" sz="4800" dirty="0"/>
              <a:t>TRANSITIONS</a:t>
            </a:r>
          </a:p>
        </p:txBody>
      </p:sp>
      <p:pic>
        <p:nvPicPr>
          <p:cNvPr id="4" name="Picture 3"/>
          <p:cNvPicPr/>
          <p:nvPr/>
        </p:nvPicPr>
        <p:blipFill rotWithShape="1">
          <a:blip r:embed="rId3" cstate="print">
            <a:extLst>
              <a:ext uri="{28A0092B-C50C-407E-A947-70E740481C1C}">
                <a14:useLocalDpi xmlns:a14="http://schemas.microsoft.com/office/drawing/2010/main" val="0"/>
              </a:ext>
            </a:extLst>
          </a:blip>
          <a:srcRect l="38" t="153" r="38" b="83"/>
          <a:stretch/>
        </p:blipFill>
        <p:spPr bwMode="auto">
          <a:xfrm>
            <a:off x="594116" y="348792"/>
            <a:ext cx="2318765" cy="77357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59" name="TextBox 58">
            <a:extLst>
              <a:ext uri="{FF2B5EF4-FFF2-40B4-BE49-F238E27FC236}">
                <a16:creationId xmlns:a16="http://schemas.microsoft.com/office/drawing/2014/main" id="{EC2973EC-5271-BAEF-6155-D83CC500877E}"/>
              </a:ext>
            </a:extLst>
          </p:cNvPr>
          <p:cNvSpPr txBox="1"/>
          <p:nvPr/>
        </p:nvSpPr>
        <p:spPr>
          <a:xfrm>
            <a:off x="5021821" y="4004732"/>
            <a:ext cx="6465287" cy="1324235"/>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a:lnSpc>
                <a:spcPct val="90000"/>
              </a:lnSpc>
              <a:spcBef>
                <a:spcPct val="0"/>
              </a:spcBef>
              <a:spcAft>
                <a:spcPts val="600"/>
              </a:spcAft>
            </a:pPr>
            <a:r>
              <a:rPr lang="en-US" sz="4800" dirty="0">
                <a:latin typeface="+mj-lt"/>
                <a:ea typeface="+mj-ea"/>
                <a:cs typeface="+mj-cs"/>
              </a:rPr>
              <a:t>Transition Ideas</a:t>
            </a:r>
          </a:p>
        </p:txBody>
      </p:sp>
      <p:sp>
        <p:nvSpPr>
          <p:cNvPr id="142" name="Rectangle 123">
            <a:extLst>
              <a:ext uri="{FF2B5EF4-FFF2-40B4-BE49-F238E27FC236}">
                <a16:creationId xmlns:a16="http://schemas.microsoft.com/office/drawing/2014/main" id="{2BE2D1B8-0887-4D2B-8C42-999040132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17634" y="321733"/>
            <a:ext cx="4129237" cy="6060017"/>
          </a:xfrm>
          <a:prstGeom prst="rect">
            <a:avLst/>
          </a:prstGeom>
          <a:solidFill>
            <a:srgbClr val="FFFFFF"/>
          </a:solidFill>
          <a:ln w="127000" cap="sq" cmpd="thinThick">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3" name="Picture 64">
            <a:extLst>
              <a:ext uri="{FF2B5EF4-FFF2-40B4-BE49-F238E27FC236}">
                <a16:creationId xmlns:a16="http://schemas.microsoft.com/office/drawing/2014/main" id="{B92CB9B7-E8EE-4541-2754-F67F8D3FA1E4}"/>
              </a:ext>
            </a:extLst>
          </p:cNvPr>
          <p:cNvPicPr>
            <a:picLocks noChangeAspect="1"/>
          </p:cNvPicPr>
          <p:nvPr/>
        </p:nvPicPr>
        <p:blipFill>
          <a:blip r:embed="rId2"/>
          <a:stretch>
            <a:fillRect/>
          </a:stretch>
        </p:blipFill>
        <p:spPr>
          <a:xfrm>
            <a:off x="644627" y="628650"/>
            <a:ext cx="3473004" cy="2639483"/>
          </a:xfrm>
          <a:prstGeom prst="rect">
            <a:avLst/>
          </a:prstGeom>
        </p:spPr>
      </p:pic>
      <p:sp>
        <p:nvSpPr>
          <p:cNvPr id="143" name="Rectangle 125">
            <a:extLst>
              <a:ext uri="{FF2B5EF4-FFF2-40B4-BE49-F238E27FC236}">
                <a16:creationId xmlns:a16="http://schemas.microsoft.com/office/drawing/2014/main" id="{FA085277-BAF7-40CC-A608-B030CA969F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811469" y="321733"/>
            <a:ext cx="3375479" cy="3259667"/>
          </a:xfrm>
          <a:prstGeom prst="rect">
            <a:avLst/>
          </a:prstGeom>
          <a:solidFill>
            <a:srgbClr val="FFFFFF"/>
          </a:solidFill>
          <a:ln w="127000" cap="sq" cmpd="thinThick">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3" name="Picture 55" descr="Text&#10;&#10;Description automatically generated">
            <a:extLst>
              <a:ext uri="{FF2B5EF4-FFF2-40B4-BE49-F238E27FC236}">
                <a16:creationId xmlns:a16="http://schemas.microsoft.com/office/drawing/2014/main" id="{2219ABA4-1048-AEDD-0B39-C5B679BDFE9B}"/>
              </a:ext>
            </a:extLst>
          </p:cNvPr>
          <p:cNvPicPr>
            <a:picLocks noChangeAspect="1"/>
          </p:cNvPicPr>
          <p:nvPr/>
        </p:nvPicPr>
        <p:blipFill>
          <a:blip r:embed="rId3"/>
          <a:stretch>
            <a:fillRect/>
          </a:stretch>
        </p:blipFill>
        <p:spPr>
          <a:xfrm>
            <a:off x="5090338" y="882757"/>
            <a:ext cx="2804299" cy="2131267"/>
          </a:xfrm>
          <a:prstGeom prst="rect">
            <a:avLst/>
          </a:prstGeom>
        </p:spPr>
      </p:pic>
      <p:sp>
        <p:nvSpPr>
          <p:cNvPr id="144" name="Rectangle 127">
            <a:extLst>
              <a:ext uri="{FF2B5EF4-FFF2-40B4-BE49-F238E27FC236}">
                <a16:creationId xmlns:a16="http://schemas.microsoft.com/office/drawing/2014/main" id="{64009F90-86BF-44AE-B0EB-D68140E0E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8508682" y="321733"/>
            <a:ext cx="3375478" cy="3259667"/>
          </a:xfrm>
          <a:prstGeom prst="rect">
            <a:avLst/>
          </a:prstGeom>
          <a:solidFill>
            <a:srgbClr val="FFFFFF"/>
          </a:solidFill>
          <a:ln w="127000" cap="sq" cmpd="thinThick">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2" descr="Text&#10;&#10;Description automatically generated">
            <a:extLst>
              <a:ext uri="{FF2B5EF4-FFF2-40B4-BE49-F238E27FC236}">
                <a16:creationId xmlns:a16="http://schemas.microsoft.com/office/drawing/2014/main" id="{BE304AF9-36A0-A79F-9B8E-97CBAA6AFBF9}"/>
              </a:ext>
            </a:extLst>
          </p:cNvPr>
          <p:cNvPicPr>
            <a:picLocks noChangeAspect="1"/>
          </p:cNvPicPr>
          <p:nvPr/>
        </p:nvPicPr>
        <p:blipFill rotWithShape="1">
          <a:blip r:embed="rId4"/>
          <a:srcRect r="-2" b="130"/>
          <a:stretch/>
        </p:blipFill>
        <p:spPr>
          <a:xfrm>
            <a:off x="9350572" y="628649"/>
            <a:ext cx="1735021" cy="2639484"/>
          </a:xfrm>
          <a:prstGeom prst="rect">
            <a:avLst/>
          </a:prstGeom>
        </p:spPr>
      </p:pic>
      <p:pic>
        <p:nvPicPr>
          <p:cNvPr id="61" name="Picture 62" descr="Diagram, text&#10;&#10;Description automatically generated">
            <a:extLst>
              <a:ext uri="{FF2B5EF4-FFF2-40B4-BE49-F238E27FC236}">
                <a16:creationId xmlns:a16="http://schemas.microsoft.com/office/drawing/2014/main" id="{581582B4-3CAB-1836-12EC-12B54236505D}"/>
              </a:ext>
            </a:extLst>
          </p:cNvPr>
          <p:cNvPicPr>
            <a:picLocks noChangeAspect="1"/>
          </p:cNvPicPr>
          <p:nvPr/>
        </p:nvPicPr>
        <p:blipFill>
          <a:blip r:embed="rId5"/>
          <a:stretch>
            <a:fillRect/>
          </a:stretch>
        </p:blipFill>
        <p:spPr>
          <a:xfrm>
            <a:off x="639366" y="3488487"/>
            <a:ext cx="3483526" cy="2647479"/>
          </a:xfrm>
          <a:prstGeom prst="rect">
            <a:avLst/>
          </a:prstGeom>
        </p:spPr>
      </p:pic>
      <p:cxnSp>
        <p:nvCxnSpPr>
          <p:cNvPr id="145" name="Straight Connector 129">
            <a:extLst>
              <a:ext uri="{FF2B5EF4-FFF2-40B4-BE49-F238E27FC236}">
                <a16:creationId xmlns:a16="http://schemas.microsoft.com/office/drawing/2014/main" id="{14254369-4B26-4D6A-A4CD-BE3438297C3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38287" y="5443086"/>
            <a:ext cx="6400800" cy="0"/>
          </a:xfrm>
          <a:prstGeom prst="line">
            <a:avLst/>
          </a:prstGeom>
          <a:ln w="22225">
            <a:solidFill>
              <a:schemeClr val="tx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9D9BC02-5329-18C6-5909-E252AB350895}"/>
              </a:ext>
            </a:extLst>
          </p:cNvPr>
          <p:cNvSpPr txBox="1"/>
          <p:nvPr/>
        </p:nvSpPr>
        <p:spPr>
          <a:xfrm>
            <a:off x="5894962" y="1984443"/>
            <a:ext cx="5458838" cy="4192520"/>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endParaRPr lang="en-US" dirty="0">
              <a:cs typeface="Calibri"/>
            </a:endParaRPr>
          </a:p>
        </p:txBody>
      </p:sp>
    </p:spTree>
    <p:extLst>
      <p:ext uri="{BB962C8B-B14F-4D97-AF65-F5344CB8AC3E}">
        <p14:creationId xmlns:p14="http://schemas.microsoft.com/office/powerpoint/2010/main" val="2112148800"/>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46">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Rounded Corners 48">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825E20-D3F2-D481-F801-72360EE691FF}"/>
              </a:ext>
            </a:extLst>
          </p:cNvPr>
          <p:cNvSpPr>
            <a:spLocks noGrp="1"/>
          </p:cNvSpPr>
          <p:nvPr>
            <p:ph type="title"/>
          </p:nvPr>
        </p:nvSpPr>
        <p:spPr>
          <a:xfrm>
            <a:off x="956826" y="1112969"/>
            <a:ext cx="3937298" cy="4166010"/>
          </a:xfrm>
        </p:spPr>
        <p:txBody>
          <a:bodyPr>
            <a:normAutofit/>
          </a:bodyPr>
          <a:lstStyle/>
          <a:p>
            <a:r>
              <a:rPr lang="en-US" dirty="0">
                <a:solidFill>
                  <a:srgbClr val="FFFFFF"/>
                </a:solidFill>
                <a:cs typeface="Calibri Light"/>
              </a:rPr>
              <a:t>Group Time Calming and Regulation</a:t>
            </a:r>
            <a:br>
              <a:rPr lang="en-US" dirty="0">
                <a:solidFill>
                  <a:srgbClr val="FFFFFF"/>
                </a:solidFill>
                <a:cs typeface="Calibri Light"/>
              </a:rPr>
            </a:br>
            <a:r>
              <a:rPr lang="en-US" dirty="0">
                <a:solidFill>
                  <a:srgbClr val="FFFFFF"/>
                </a:solidFill>
                <a:cs typeface="Calibri Light"/>
              </a:rPr>
              <a:t>Ideas</a:t>
            </a:r>
          </a:p>
        </p:txBody>
      </p:sp>
      <p:sp>
        <p:nvSpPr>
          <p:cNvPr id="58" name="Freeform: Shape 50">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3" name="Freeform: Shape 52">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dirty="0"/>
          </a:p>
        </p:txBody>
      </p:sp>
      <p:sp>
        <p:nvSpPr>
          <p:cNvPr id="55" name="Freeform: Shape 54">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Content Placeholder 2">
            <a:extLst>
              <a:ext uri="{FF2B5EF4-FFF2-40B4-BE49-F238E27FC236}">
                <a16:creationId xmlns:a16="http://schemas.microsoft.com/office/drawing/2014/main" id="{5BA3DB1A-B72D-B962-4B27-423836F5D298}"/>
              </a:ext>
            </a:extLst>
          </p:cNvPr>
          <p:cNvSpPr>
            <a:spLocks noGrp="1"/>
          </p:cNvSpPr>
          <p:nvPr>
            <p:ph idx="1"/>
          </p:nvPr>
        </p:nvSpPr>
        <p:spPr>
          <a:xfrm>
            <a:off x="6096000" y="820879"/>
            <a:ext cx="5257799" cy="5523359"/>
          </a:xfrm>
        </p:spPr>
        <p:txBody>
          <a:bodyPr anchor="t">
            <a:normAutofit fontScale="92500"/>
          </a:bodyPr>
          <a:lstStyle/>
          <a:p>
            <a:r>
              <a:rPr lang="en-US" sz="2400" dirty="0">
                <a:cs typeface="Calibri" panose="020F0502020204030204"/>
              </a:rPr>
              <a:t>Breathing – Smell the flower, blow out the candle</a:t>
            </a:r>
          </a:p>
          <a:p>
            <a:r>
              <a:rPr lang="en-US" sz="2400" dirty="0">
                <a:cs typeface="Calibri" panose="020F0502020204030204"/>
              </a:rPr>
              <a:t>Hand on heart, deep slow breathing</a:t>
            </a:r>
          </a:p>
          <a:p>
            <a:r>
              <a:rPr lang="en-US" sz="2400" dirty="0">
                <a:cs typeface="Calibri" panose="020F0502020204030204"/>
              </a:rPr>
              <a:t>Squeeze your hands together</a:t>
            </a:r>
          </a:p>
          <a:p>
            <a:r>
              <a:rPr lang="en-US" sz="2400" dirty="0">
                <a:cs typeface="Calibri" panose="020F0502020204030204"/>
              </a:rPr>
              <a:t>Massage hands with cream (sorbolene)</a:t>
            </a:r>
          </a:p>
          <a:p>
            <a:r>
              <a:rPr lang="en-US" sz="2400" dirty="0">
                <a:cs typeface="Calibri" panose="020F0502020204030204"/>
              </a:rPr>
              <a:t>Wall or chair push ups</a:t>
            </a:r>
          </a:p>
          <a:p>
            <a:r>
              <a:rPr lang="en-US" sz="2400" dirty="0">
                <a:cs typeface="Calibri" panose="020F0502020204030204"/>
              </a:rPr>
              <a:t>Crunchy snack/cold drink from drink bottle</a:t>
            </a:r>
          </a:p>
          <a:p>
            <a:r>
              <a:rPr lang="en-US" sz="2400" dirty="0">
                <a:cs typeface="Calibri" panose="020F0502020204030204"/>
              </a:rPr>
              <a:t>Superman pose</a:t>
            </a:r>
          </a:p>
          <a:p>
            <a:r>
              <a:rPr lang="en-US" sz="2400" dirty="0">
                <a:cs typeface="Calibri" panose="020F0502020204030204"/>
              </a:rPr>
              <a:t>Animal Walks</a:t>
            </a:r>
          </a:p>
          <a:p>
            <a:r>
              <a:rPr lang="en-US" sz="2400" dirty="0">
                <a:cs typeface="Calibri" panose="020F0502020204030204"/>
              </a:rPr>
              <a:t>Yoga positions</a:t>
            </a:r>
          </a:p>
          <a:p>
            <a:r>
              <a:rPr lang="en-US" sz="2400" dirty="0">
                <a:cs typeface="Calibri" panose="020F0502020204030204"/>
              </a:rPr>
              <a:t>Hand/body action songs</a:t>
            </a:r>
          </a:p>
          <a:p>
            <a:r>
              <a:rPr lang="en-US" sz="2400" dirty="0">
                <a:cs typeface="Calibri" panose="020F0502020204030204"/>
              </a:rPr>
              <a:t>Soft music &amp; movement (with scarves)</a:t>
            </a:r>
          </a:p>
          <a:p>
            <a:r>
              <a:rPr lang="en-US" sz="2400" dirty="0">
                <a:cs typeface="Calibri" panose="020F0502020204030204"/>
              </a:rPr>
              <a:t>Fidget /sensory toys</a:t>
            </a:r>
          </a:p>
          <a:p>
            <a:endParaRPr lang="en-US" sz="1800" dirty="0">
              <a:cs typeface="Calibri" panose="020F0502020204030204"/>
            </a:endParaRPr>
          </a:p>
        </p:txBody>
      </p:sp>
      <p:sp>
        <p:nvSpPr>
          <p:cNvPr id="57" name="Freeform: Shape 56">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dirty="0"/>
          </a:p>
        </p:txBody>
      </p:sp>
      <p:sp>
        <p:nvSpPr>
          <p:cNvPr id="59" name="Freeform: Shape 58">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dirty="0"/>
          </a:p>
        </p:txBody>
      </p:sp>
      <p:sp>
        <p:nvSpPr>
          <p:cNvPr id="61" name="Freeform: Shape 60">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755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4485" y="1860533"/>
            <a:ext cx="6310460" cy="4917339"/>
          </a:xfrm>
        </p:spPr>
        <p:txBody>
          <a:bodyPr>
            <a:normAutofit/>
          </a:bodyPr>
          <a:lstStyle/>
          <a:p>
            <a:r>
              <a:rPr lang="en-AU" sz="3200" dirty="0"/>
              <a:t>When speaking to the group it is important to vary the tone, volume and expression in your voice. </a:t>
            </a:r>
          </a:p>
          <a:p>
            <a:r>
              <a:rPr lang="en-AU" sz="3200" dirty="0"/>
              <a:t>You might use a quiet voice to encourage the children to quietly listen to you.</a:t>
            </a:r>
          </a:p>
          <a:p>
            <a:r>
              <a:rPr lang="en-AU" sz="3200" dirty="0"/>
              <a:t>Your voice might suddenly go up high or down low to emphasise something.</a:t>
            </a:r>
            <a:endParaRPr lang="en-AU" sz="3200" dirty="0">
              <a:solidFill>
                <a:prstClr val="black"/>
              </a:solidFill>
            </a:endParaRPr>
          </a:p>
          <a:p>
            <a:endParaRPr lang="en-AU" sz="2000" dirty="0"/>
          </a:p>
        </p:txBody>
      </p:sp>
      <p:sp>
        <p:nvSpPr>
          <p:cNvPr id="7" name="Rounded Rectangular Callout 6"/>
          <p:cNvSpPr/>
          <p:nvPr/>
        </p:nvSpPr>
        <p:spPr>
          <a:xfrm>
            <a:off x="800494" y="1690852"/>
            <a:ext cx="3196471" cy="3635294"/>
          </a:xfrm>
          <a:prstGeom prst="wedgeRoundRectCallout">
            <a:avLst>
              <a:gd name="adj1" fmla="val 42130"/>
              <a:gd name="adj2" fmla="val 77840"/>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3600" b="1" dirty="0"/>
              <a:t>Engage Children by Using Your </a:t>
            </a:r>
            <a:r>
              <a:rPr lang="en-AU" sz="3600" b="1" u="sng" dirty="0"/>
              <a:t>Voice</a:t>
            </a:r>
            <a:r>
              <a:rPr lang="en-AU" sz="4000" b="1" dirty="0"/>
              <a:t> </a:t>
            </a:r>
            <a:r>
              <a:rPr lang="en-AU" sz="3600" b="1" dirty="0"/>
              <a:t>with Tone and Expression</a:t>
            </a:r>
            <a:endParaRPr lang="en-AU" sz="3600" dirty="0"/>
          </a:p>
          <a:p>
            <a:pPr algn="ctr"/>
            <a:endParaRPr lang="en-AU" dirty="0"/>
          </a:p>
        </p:txBody>
      </p:sp>
      <p:sp>
        <p:nvSpPr>
          <p:cNvPr id="9" name="TextBox 8"/>
          <p:cNvSpPr txBox="1"/>
          <p:nvPr/>
        </p:nvSpPr>
        <p:spPr>
          <a:xfrm>
            <a:off x="593888" y="348790"/>
            <a:ext cx="10954983" cy="1015663"/>
          </a:xfrm>
          <a:prstGeom prst="rect">
            <a:avLst/>
          </a:prstGeom>
          <a:noFill/>
        </p:spPr>
        <p:txBody>
          <a:bodyPr wrap="square" rtlCol="0">
            <a:spAutoFit/>
          </a:bodyPr>
          <a:lstStyle/>
          <a:p>
            <a:pPr algn="ctr"/>
            <a:r>
              <a:rPr lang="en-US" sz="4400" b="1" dirty="0"/>
              <a:t>When </a:t>
            </a:r>
            <a:r>
              <a:rPr lang="en-US" sz="6000" b="1" dirty="0">
                <a:solidFill>
                  <a:schemeClr val="accent1">
                    <a:lumMod val="75000"/>
                  </a:schemeClr>
                </a:solidFill>
              </a:rPr>
              <a:t>Speaking</a:t>
            </a:r>
            <a:r>
              <a:rPr lang="en-US" sz="4400" b="1" dirty="0"/>
              <a:t> to Children</a:t>
            </a:r>
            <a:endParaRPr lang="en-AU" sz="4400" b="1" dirty="0"/>
          </a:p>
        </p:txBody>
      </p:sp>
      <p:sp>
        <p:nvSpPr>
          <p:cNvPr id="10" name="Oval Callout 9"/>
          <p:cNvSpPr/>
          <p:nvPr/>
        </p:nvSpPr>
        <p:spPr>
          <a:xfrm flipH="1" flipV="1">
            <a:off x="9700180" y="461911"/>
            <a:ext cx="999242" cy="772999"/>
          </a:xfrm>
          <a:prstGeom prst="wedgeEllipseCallout">
            <a:avLst>
              <a:gd name="adj1" fmla="val 60635"/>
              <a:gd name="adj2" fmla="val -517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Oval Callout 10"/>
          <p:cNvSpPr/>
          <p:nvPr/>
        </p:nvSpPr>
        <p:spPr>
          <a:xfrm flipV="1">
            <a:off x="1407344" y="499121"/>
            <a:ext cx="991385" cy="772999"/>
          </a:xfrm>
          <a:prstGeom prst="wedgeEllipseCallout">
            <a:avLst>
              <a:gd name="adj1" fmla="val 60635"/>
              <a:gd name="adj2" fmla="val -517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496805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9346" y="1679177"/>
            <a:ext cx="10515600" cy="3604214"/>
          </a:xfrm>
        </p:spPr>
        <p:txBody>
          <a:bodyPr>
            <a:normAutofit fontScale="85000" lnSpcReduction="20000"/>
          </a:bodyPr>
          <a:lstStyle/>
          <a:p>
            <a:r>
              <a:rPr lang="en-AU" dirty="0">
                <a:solidFill>
                  <a:prstClr val="black"/>
                </a:solidFill>
              </a:rPr>
              <a:t>Children enjoy singing with educators. Be confident, no matter how you think you sound. Ensure all educators join in with you.</a:t>
            </a:r>
          </a:p>
          <a:p>
            <a:r>
              <a:rPr lang="en-AU" dirty="0">
                <a:solidFill>
                  <a:prstClr val="black"/>
                </a:solidFill>
              </a:rPr>
              <a:t>Use your own voice to sing and change the beat and rhythm.</a:t>
            </a:r>
          </a:p>
          <a:p>
            <a:r>
              <a:rPr lang="en-AU" dirty="0">
                <a:solidFill>
                  <a:prstClr val="black"/>
                </a:solidFill>
              </a:rPr>
              <a:t>As you teach children new songs develop a visual for each so that children can then choose their favourites.</a:t>
            </a:r>
          </a:p>
          <a:p>
            <a:r>
              <a:rPr lang="en-US" dirty="0">
                <a:solidFill>
                  <a:prstClr val="black"/>
                </a:solidFill>
              </a:rPr>
              <a:t>Use finger puppets for finger rhymes and songs – ‘Three little speckled frogs’.</a:t>
            </a:r>
          </a:p>
          <a:p>
            <a:r>
              <a:rPr lang="en-US" dirty="0">
                <a:solidFill>
                  <a:prstClr val="black"/>
                </a:solidFill>
              </a:rPr>
              <a:t>Children can take turns at acting out a song – ‘5 hot cross buns in the bakers shop’.</a:t>
            </a:r>
            <a:r>
              <a:rPr lang="en-AU" dirty="0">
                <a:solidFill>
                  <a:prstClr val="black"/>
                </a:solidFill>
              </a:rPr>
              <a:t> </a:t>
            </a:r>
          </a:p>
          <a:p>
            <a:r>
              <a:rPr lang="en-AU" dirty="0">
                <a:solidFill>
                  <a:prstClr val="black"/>
                </a:solidFill>
              </a:rPr>
              <a:t>Rhyme and repetition of songs form an important foundation of literacy learning for children</a:t>
            </a:r>
            <a:endParaRPr lang="en-US" dirty="0">
              <a:solidFill>
                <a:prstClr val="black"/>
              </a:solidFill>
            </a:endParaRPr>
          </a:p>
        </p:txBody>
      </p:sp>
      <p:sp>
        <p:nvSpPr>
          <p:cNvPr id="4" name="Title 3"/>
          <p:cNvSpPr txBox="1">
            <a:spLocks noGrp="1"/>
          </p:cNvSpPr>
          <p:nvPr>
            <p:ph type="title"/>
          </p:nvPr>
        </p:nvSpPr>
        <p:spPr>
          <a:xfrm>
            <a:off x="2355915" y="493017"/>
            <a:ext cx="10515600" cy="923330"/>
          </a:xfrm>
          <a:prstGeom prst="rect">
            <a:avLst/>
          </a:prstGeom>
          <a:noFill/>
        </p:spPr>
        <p:txBody>
          <a:bodyPr wrap="square" rtlCol="0">
            <a:spAutoFit/>
          </a:bodyPr>
          <a:lstStyle/>
          <a:p>
            <a:pPr algn="ctr"/>
            <a:r>
              <a:rPr lang="en-US" b="1" dirty="0">
                <a:latin typeface="+mn-lt"/>
              </a:rPr>
              <a:t>When </a:t>
            </a:r>
            <a:r>
              <a:rPr lang="en-US" sz="6000" b="1" dirty="0">
                <a:solidFill>
                  <a:schemeClr val="accent1">
                    <a:lumMod val="75000"/>
                  </a:schemeClr>
                </a:solidFill>
                <a:latin typeface="+mn-lt"/>
              </a:rPr>
              <a:t>Singing</a:t>
            </a:r>
            <a:r>
              <a:rPr lang="en-US" b="1" dirty="0">
                <a:latin typeface="+mn-lt"/>
              </a:rPr>
              <a:t> with Children</a:t>
            </a:r>
            <a:endParaRPr lang="en-AU" b="1" dirty="0">
              <a:latin typeface="+mn-lt"/>
            </a:endParaRPr>
          </a:p>
        </p:txBody>
      </p:sp>
      <p:pic>
        <p:nvPicPr>
          <p:cNvPr id="5" name="Picture 4" descr="Musical Notes Free Stock Photo - Public Domain Picture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8456" y="455601"/>
            <a:ext cx="3035431" cy="1144610"/>
          </a:xfrm>
          <a:prstGeom prst="rect">
            <a:avLst/>
          </a:prstGeom>
        </p:spPr>
      </p:pic>
      <p:sp>
        <p:nvSpPr>
          <p:cNvPr id="8" name="Flowchart: Alternate Process 7"/>
          <p:cNvSpPr/>
          <p:nvPr/>
        </p:nvSpPr>
        <p:spPr>
          <a:xfrm>
            <a:off x="998456" y="5422392"/>
            <a:ext cx="10029208" cy="1170432"/>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t>For a demonstration of singing with children (Play School):</a:t>
            </a:r>
          </a:p>
          <a:p>
            <a:r>
              <a:rPr lang="en-AU" sz="2800" dirty="0"/>
              <a:t>https://www.youtube.com/watch?v=KUUmPeAgGjw</a:t>
            </a:r>
          </a:p>
        </p:txBody>
      </p:sp>
    </p:spTree>
    <p:extLst>
      <p:ext uri="{BB962C8B-B14F-4D97-AF65-F5344CB8AC3E}">
        <p14:creationId xmlns:p14="http://schemas.microsoft.com/office/powerpoint/2010/main" val="3867926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68457" y="1329179"/>
            <a:ext cx="9500648" cy="3524042"/>
          </a:xfrm>
          <a:prstGeom prst="rect">
            <a:avLst/>
          </a:prstGeom>
          <a:solidFill>
            <a:schemeClr val="bg1"/>
          </a:solidFill>
          <a:ln w="38100">
            <a:solidFill>
              <a:schemeClr val="bg1"/>
            </a:solidFill>
          </a:ln>
        </p:spPr>
        <p:txBody>
          <a:bodyPr wrap="square" rtlCol="0">
            <a:spAutoFit/>
          </a:bodyPr>
          <a:lstStyle/>
          <a:p>
            <a:pPr marL="342900" lvl="0" indent="-342900">
              <a:lnSpc>
                <a:spcPct val="90000"/>
              </a:lnSpc>
              <a:spcBef>
                <a:spcPts val="1000"/>
              </a:spcBef>
              <a:buFont typeface="Arial" panose="020B0604020202020204" pitchFamily="34" charset="0"/>
              <a:buChar char="•"/>
            </a:pPr>
            <a:r>
              <a:rPr lang="en-AU" sz="2200" dirty="0">
                <a:solidFill>
                  <a:prstClr val="black"/>
                </a:solidFill>
              </a:rPr>
              <a:t>When reading it is important to vary the pace and volume of your voice to capture the children’s attention. Ensure the book is age appropriate, visually interesting and is facing the children so that everyone can see.</a:t>
            </a:r>
          </a:p>
          <a:p>
            <a:pPr marL="342900" lvl="0" indent="-342900">
              <a:lnSpc>
                <a:spcPct val="90000"/>
              </a:lnSpc>
              <a:spcBef>
                <a:spcPts val="1000"/>
              </a:spcBef>
              <a:buFont typeface="Arial" panose="020B0604020202020204" pitchFamily="34" charset="0"/>
              <a:buChar char="•"/>
            </a:pPr>
            <a:r>
              <a:rPr lang="en-AU" sz="2200" dirty="0">
                <a:solidFill>
                  <a:prstClr val="black"/>
                </a:solidFill>
              </a:rPr>
              <a:t>Place the book on an easel so that the educator can use their hands or props to tell the story.</a:t>
            </a:r>
          </a:p>
          <a:p>
            <a:pPr marL="342900" lvl="0" indent="-342900">
              <a:lnSpc>
                <a:spcPct val="90000"/>
              </a:lnSpc>
              <a:spcBef>
                <a:spcPts val="1000"/>
              </a:spcBef>
              <a:buFont typeface="Arial" panose="020B0604020202020204" pitchFamily="34" charset="0"/>
              <a:buChar char="•"/>
            </a:pPr>
            <a:r>
              <a:rPr lang="en-AU" sz="2200" dirty="0">
                <a:solidFill>
                  <a:prstClr val="black"/>
                </a:solidFill>
              </a:rPr>
              <a:t>You can use a book to tell a story or use props to act out a story. Children can be involved in acting as characters in the story.  </a:t>
            </a:r>
          </a:p>
          <a:p>
            <a:pPr marL="342900" lvl="0" indent="-342900">
              <a:lnSpc>
                <a:spcPct val="90000"/>
              </a:lnSpc>
              <a:spcBef>
                <a:spcPts val="1000"/>
              </a:spcBef>
              <a:buFont typeface="Arial" panose="020B0604020202020204" pitchFamily="34" charset="0"/>
              <a:buChar char="•"/>
            </a:pPr>
            <a:r>
              <a:rPr lang="en-AU" sz="2200" dirty="0">
                <a:solidFill>
                  <a:prstClr val="black"/>
                </a:solidFill>
              </a:rPr>
              <a:t>Rhyme and repetition of stories is an important pre literacy strategy. These form the foundation of literacy learning for children. Read favourite stories over and over again.</a:t>
            </a:r>
          </a:p>
        </p:txBody>
      </p:sp>
      <p:sp>
        <p:nvSpPr>
          <p:cNvPr id="4" name="TextBox 3"/>
          <p:cNvSpPr txBox="1"/>
          <p:nvPr/>
        </p:nvSpPr>
        <p:spPr>
          <a:xfrm>
            <a:off x="831915" y="5022498"/>
            <a:ext cx="10573731" cy="954107"/>
          </a:xfrm>
          <a:prstGeom prst="rect">
            <a:avLst/>
          </a:prstGeom>
          <a:ln w="28575">
            <a:solidFill>
              <a:schemeClr val="accent1">
                <a:lumMod val="75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AU" sz="2000" b="1" dirty="0">
                <a:solidFill>
                  <a:schemeClr val="accent1">
                    <a:lumMod val="75000"/>
                  </a:schemeClr>
                </a:solidFill>
              </a:rPr>
              <a:t>For a demonstration of how to read a book see:</a:t>
            </a:r>
          </a:p>
          <a:p>
            <a:r>
              <a:rPr lang="en-AU" dirty="0">
                <a:solidFill>
                  <a:schemeClr val="accent1">
                    <a:lumMod val="75000"/>
                  </a:schemeClr>
                </a:solidFill>
                <a:hlinkClick r:id="rId2"/>
              </a:rPr>
              <a:t>Mem Fox – A Read Aloud Lesson </a:t>
            </a:r>
            <a:endParaRPr lang="en-AU" dirty="0">
              <a:solidFill>
                <a:schemeClr val="accent1">
                  <a:lumMod val="75000"/>
                </a:schemeClr>
              </a:solidFill>
            </a:endParaRPr>
          </a:p>
          <a:p>
            <a:r>
              <a:rPr lang="en-US" dirty="0">
                <a:solidFill>
                  <a:schemeClr val="accent1">
                    <a:lumMod val="75000"/>
                  </a:schemeClr>
                </a:solidFill>
                <a:hlinkClick r:id="rId3"/>
              </a:rPr>
              <a:t>Local Author Kaye Ballie reading, ‘When the Waterhole Dries Up’</a:t>
            </a:r>
            <a:endParaRPr lang="en-AU" dirty="0">
              <a:solidFill>
                <a:schemeClr val="accent1">
                  <a:lumMod val="75000"/>
                </a:schemeClr>
              </a:solidFill>
            </a:endParaRPr>
          </a:p>
        </p:txBody>
      </p:sp>
      <p:sp>
        <p:nvSpPr>
          <p:cNvPr id="8" name="TextBox 7"/>
          <p:cNvSpPr txBox="1"/>
          <p:nvPr/>
        </p:nvSpPr>
        <p:spPr>
          <a:xfrm>
            <a:off x="593889" y="405849"/>
            <a:ext cx="10275216" cy="1015663"/>
          </a:xfrm>
          <a:prstGeom prst="rect">
            <a:avLst/>
          </a:prstGeom>
          <a:noFill/>
        </p:spPr>
        <p:txBody>
          <a:bodyPr wrap="square" rtlCol="0">
            <a:spAutoFit/>
          </a:bodyPr>
          <a:lstStyle/>
          <a:p>
            <a:pPr algn="ctr"/>
            <a:r>
              <a:rPr lang="en-US" sz="4000" b="1" dirty="0">
                <a:sym typeface="Wingdings" panose="05000000000000000000" pitchFamily="2" charset="2"/>
              </a:rPr>
              <a:t>     </a:t>
            </a:r>
            <a:r>
              <a:rPr lang="en-US" sz="4400" b="1" dirty="0"/>
              <a:t>When </a:t>
            </a:r>
            <a:r>
              <a:rPr lang="en-US" sz="6000" b="1" dirty="0">
                <a:solidFill>
                  <a:schemeClr val="accent1">
                    <a:lumMod val="75000"/>
                  </a:schemeClr>
                </a:solidFill>
              </a:rPr>
              <a:t>Reading</a:t>
            </a:r>
            <a:r>
              <a:rPr lang="en-US" sz="4400" b="1" dirty="0"/>
              <a:t> to Children    </a:t>
            </a:r>
            <a:r>
              <a:rPr lang="en-US" sz="4000" b="1" dirty="0">
                <a:sym typeface="Wingdings" panose="05000000000000000000" pitchFamily="2" charset="2"/>
              </a:rPr>
              <a:t></a:t>
            </a:r>
            <a:endParaRPr lang="en-AU" sz="4000" b="1" dirty="0"/>
          </a:p>
        </p:txBody>
      </p:sp>
    </p:spTree>
    <p:extLst>
      <p:ext uri="{BB962C8B-B14F-4D97-AF65-F5344CB8AC3E}">
        <p14:creationId xmlns:p14="http://schemas.microsoft.com/office/powerpoint/2010/main" val="838039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0D51FD6B-6FE6-6C07-3056-9E77EADE6B9E}"/>
              </a:ext>
            </a:extLst>
          </p:cNvPr>
          <p:cNvSpPr txBox="1"/>
          <p:nvPr/>
        </p:nvSpPr>
        <p:spPr>
          <a:xfrm>
            <a:off x="686834" y="1153572"/>
            <a:ext cx="3200400" cy="44611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Bef>
                <a:spcPct val="0"/>
              </a:spcBef>
              <a:spcAft>
                <a:spcPts val="600"/>
              </a:spcAft>
            </a:pPr>
            <a:r>
              <a:rPr lang="en-US" sz="4400" b="1" kern="1200" dirty="0">
                <a:solidFill>
                  <a:srgbClr val="FFFFFF"/>
                </a:solidFill>
                <a:latin typeface="+mj-lt"/>
                <a:ea typeface="+mj-ea"/>
                <a:cs typeface="+mj-cs"/>
              </a:rPr>
              <a:t>Planning the order of a larger</a:t>
            </a:r>
            <a:endParaRPr lang="en-US" sz="4400" kern="1200" dirty="0">
              <a:solidFill>
                <a:srgbClr val="FFFFFF"/>
              </a:solidFill>
              <a:latin typeface="+mj-lt"/>
              <a:ea typeface="+mj-ea"/>
              <a:cs typeface="+mj-cs"/>
            </a:endParaRPr>
          </a:p>
          <a:p>
            <a:pPr>
              <a:lnSpc>
                <a:spcPct val="90000"/>
              </a:lnSpc>
              <a:spcBef>
                <a:spcPct val="0"/>
              </a:spcBef>
              <a:spcAft>
                <a:spcPts val="600"/>
              </a:spcAft>
            </a:pPr>
            <a:r>
              <a:rPr lang="en-US" sz="4400" b="1" kern="1200" dirty="0">
                <a:solidFill>
                  <a:srgbClr val="FFFFFF"/>
                </a:solidFill>
                <a:latin typeface="+mj-lt"/>
                <a:ea typeface="+mj-ea"/>
                <a:cs typeface="+mj-cs"/>
              </a:rPr>
              <a:t>Group Time</a:t>
            </a:r>
            <a:r>
              <a:rPr lang="en-US" sz="4400" kern="1200" dirty="0">
                <a:solidFill>
                  <a:srgbClr val="FFFFFF"/>
                </a:solidFill>
                <a:latin typeface="+mj-lt"/>
                <a:ea typeface="+mj-ea"/>
                <a:cs typeface="+mj-cs"/>
              </a:rPr>
              <a:t> </a:t>
            </a:r>
          </a:p>
        </p:txBody>
      </p:sp>
      <p:sp>
        <p:nvSpPr>
          <p:cNvPr id="28" name="Arc 3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0" name="TextBox 1">
            <a:extLst>
              <a:ext uri="{FF2B5EF4-FFF2-40B4-BE49-F238E27FC236}">
                <a16:creationId xmlns:a16="http://schemas.microsoft.com/office/drawing/2014/main" id="{9E65E029-02B6-D9F6-EE8A-2715194A2773}"/>
              </a:ext>
            </a:extLst>
          </p:cNvPr>
          <p:cNvSpPr txBox="1"/>
          <p:nvPr/>
        </p:nvSpPr>
        <p:spPr>
          <a:xfrm>
            <a:off x="4447308" y="339365"/>
            <a:ext cx="6906491" cy="6372519"/>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Autofit/>
          </a:bodyPr>
          <a:lstStyle/>
          <a:p>
            <a:pPr>
              <a:spcAft>
                <a:spcPts val="600"/>
              </a:spcAft>
            </a:pPr>
            <a:r>
              <a:rPr lang="en-US" sz="2000" dirty="0"/>
              <a:t>1. Regulation songs involving strong rhythm, big movements – allowing children to regulate and then slow and settle at the end of the song by sitting down</a:t>
            </a:r>
          </a:p>
          <a:p>
            <a:pPr>
              <a:spcAft>
                <a:spcPts val="600"/>
              </a:spcAft>
            </a:pPr>
            <a:r>
              <a:rPr lang="en-US" sz="2000" dirty="0"/>
              <a:t>2. Breathing rhymes</a:t>
            </a:r>
          </a:p>
          <a:p>
            <a:pPr>
              <a:spcAft>
                <a:spcPts val="600"/>
              </a:spcAft>
            </a:pPr>
            <a:r>
              <a:rPr lang="en-US" sz="2000" dirty="0"/>
              <a:t>3. Finger rhymes</a:t>
            </a:r>
          </a:p>
          <a:p>
            <a:pPr>
              <a:spcAft>
                <a:spcPts val="600"/>
              </a:spcAft>
            </a:pPr>
            <a:r>
              <a:rPr lang="en-US" sz="2000" dirty="0"/>
              <a:t>4. Songs – teach new I per week and let children choose 1 song from visual of choices on wall (or easel) – sing with children</a:t>
            </a:r>
          </a:p>
          <a:p>
            <a:pPr>
              <a:spcAft>
                <a:spcPts val="600"/>
              </a:spcAft>
            </a:pPr>
            <a:r>
              <a:rPr lang="en-US" sz="2000" dirty="0"/>
              <a:t>5. Visual learning time – story or experience that considers children’s capacity to attend (length of time/visual engagement)</a:t>
            </a:r>
          </a:p>
          <a:p>
            <a:pPr>
              <a:spcAft>
                <a:spcPts val="600"/>
              </a:spcAft>
            </a:pPr>
            <a:r>
              <a:rPr lang="en-US" sz="2000" dirty="0"/>
              <a:t>6. Quick discussion about the learning topic/story (this can be increased as the year progresses, and children can attend for longer periods of time)</a:t>
            </a:r>
          </a:p>
          <a:p>
            <a:pPr>
              <a:spcAft>
                <a:spcPts val="600"/>
              </a:spcAft>
            </a:pPr>
            <a:r>
              <a:rPr lang="en-US" sz="2000" dirty="0"/>
              <a:t>7. Review visual schedule – what is happening next – do children     know what to do?</a:t>
            </a:r>
          </a:p>
          <a:p>
            <a:pPr>
              <a:spcAft>
                <a:spcPts val="600"/>
              </a:spcAft>
            </a:pPr>
            <a:r>
              <a:rPr lang="en-US" sz="2000" dirty="0"/>
              <a:t>8. Ensure all educators know what their role is to support calm transitions (helping with sunscreen, toileting, etc.) and are ready</a:t>
            </a:r>
          </a:p>
          <a:p>
            <a:pPr>
              <a:spcAft>
                <a:spcPts val="600"/>
              </a:spcAft>
            </a:pPr>
            <a:r>
              <a:rPr lang="en-US" sz="2000" dirty="0"/>
              <a:t>9. Dispersal of children – sing a song – ‘if you’re wearing blue today’: colours of clothes, letter of name, choose a friend, where do you live, etc.</a:t>
            </a:r>
            <a:endParaRPr lang="en-US" sz="2000" dirty="0">
              <a:cs typeface="Calibri"/>
            </a:endParaRPr>
          </a:p>
          <a:p>
            <a:pPr>
              <a:lnSpc>
                <a:spcPct val="90000"/>
              </a:lnSpc>
              <a:spcAft>
                <a:spcPts val="600"/>
              </a:spcAft>
            </a:pPr>
            <a:endParaRPr lang="en-US" sz="900" dirty="0"/>
          </a:p>
        </p:txBody>
      </p:sp>
    </p:spTree>
    <p:extLst>
      <p:ext uri="{BB962C8B-B14F-4D97-AF65-F5344CB8AC3E}">
        <p14:creationId xmlns:p14="http://schemas.microsoft.com/office/powerpoint/2010/main" val="3242475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840" y="895546"/>
            <a:ext cx="10190374" cy="584775"/>
          </a:xfrm>
          <a:prstGeom prst="rect">
            <a:avLst/>
          </a:prstGeom>
          <a:noFill/>
        </p:spPr>
        <p:txBody>
          <a:bodyPr wrap="square" rtlCol="0">
            <a:spAutoFit/>
          </a:bodyPr>
          <a:lstStyle/>
          <a:p>
            <a:r>
              <a:rPr lang="en-US" sz="3200" b="1" dirty="0"/>
              <a:t>Tips for Successful Engagement during Larger Group times</a:t>
            </a:r>
            <a:endParaRPr lang="en-AU" sz="3200" b="1" dirty="0"/>
          </a:p>
        </p:txBody>
      </p:sp>
      <p:sp>
        <p:nvSpPr>
          <p:cNvPr id="4" name="Flowchart: Alternate Process 3"/>
          <p:cNvSpPr/>
          <p:nvPr/>
        </p:nvSpPr>
        <p:spPr>
          <a:xfrm>
            <a:off x="754144" y="1677971"/>
            <a:ext cx="10859679" cy="460970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extBox 2"/>
          <p:cNvSpPr txBox="1"/>
          <p:nvPr/>
        </p:nvSpPr>
        <p:spPr>
          <a:xfrm>
            <a:off x="1084082" y="1772239"/>
            <a:ext cx="9964132" cy="4431983"/>
          </a:xfrm>
          <a:prstGeom prst="rect">
            <a:avLst/>
          </a:prstGeom>
          <a:noFill/>
        </p:spPr>
        <p:txBody>
          <a:bodyPr wrap="square" rtlCol="0">
            <a:spAutoFit/>
          </a:bodyPr>
          <a:lstStyle/>
          <a:p>
            <a:pPr marL="285750" indent="-285750">
              <a:buFontTx/>
              <a:buChar char="-"/>
            </a:pPr>
            <a:r>
              <a:rPr lang="en-US" sz="2400" dirty="0"/>
              <a:t>Be mindful of the capacity of the children in the group to sit and attend</a:t>
            </a:r>
          </a:p>
          <a:p>
            <a:pPr marL="285750" indent="-285750">
              <a:buFontTx/>
              <a:buChar char="-"/>
            </a:pPr>
            <a:r>
              <a:rPr lang="en-US" sz="2400" dirty="0"/>
              <a:t>Plan a shorter group time if needed to ensure engagement</a:t>
            </a:r>
          </a:p>
          <a:p>
            <a:pPr marL="285750" indent="-285750">
              <a:buFontTx/>
              <a:buChar char="-"/>
            </a:pPr>
            <a:r>
              <a:rPr lang="en-US" sz="2400" dirty="0"/>
              <a:t>Use visuals to reinforce your teaching/story telling</a:t>
            </a:r>
          </a:p>
          <a:p>
            <a:pPr marL="285750" indent="-285750">
              <a:buFontTx/>
              <a:buChar char="-"/>
            </a:pPr>
            <a:r>
              <a:rPr lang="en-US" sz="2400" dirty="0"/>
              <a:t>Use your voice and tone to engage the children</a:t>
            </a:r>
          </a:p>
          <a:p>
            <a:pPr marL="285750" indent="-285750">
              <a:buFontTx/>
              <a:buChar char="-"/>
            </a:pPr>
            <a:r>
              <a:rPr lang="en-US" sz="2400" dirty="0"/>
              <a:t>Limit use of screens – real world engagement is best for children’s learning</a:t>
            </a:r>
          </a:p>
          <a:p>
            <a:pPr marL="285750" indent="-285750">
              <a:buFontTx/>
              <a:buChar char="-"/>
            </a:pPr>
            <a:r>
              <a:rPr lang="en-US" sz="2400" dirty="0"/>
              <a:t>If children are struggling to attend, then change – e.g. switch to talking about the pictures in a story rather than read the text</a:t>
            </a:r>
          </a:p>
          <a:p>
            <a:pPr marL="285750" indent="-285750">
              <a:buFontTx/>
              <a:buChar char="-"/>
            </a:pPr>
            <a:r>
              <a:rPr lang="en-US" sz="2400" dirty="0"/>
              <a:t>If children are showing signs of tiredness they may benefit from a short movement rhyme </a:t>
            </a:r>
          </a:p>
          <a:p>
            <a:pPr marL="285750" indent="-285750">
              <a:buFontTx/>
              <a:buChar char="-"/>
            </a:pPr>
            <a:r>
              <a:rPr lang="en-US" sz="2400" dirty="0"/>
              <a:t>Have a Plan B – if something isn’t working, change to something else or finish sooner than planned</a:t>
            </a:r>
          </a:p>
          <a:p>
            <a:pPr marL="285750" indent="-285750">
              <a:buFontTx/>
              <a:buChar char="-"/>
            </a:pPr>
            <a:endParaRPr lang="en-US" dirty="0"/>
          </a:p>
        </p:txBody>
      </p:sp>
    </p:spTree>
    <p:extLst>
      <p:ext uri="{BB962C8B-B14F-4D97-AF65-F5344CB8AC3E}">
        <p14:creationId xmlns:p14="http://schemas.microsoft.com/office/powerpoint/2010/main" val="1941671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FDBFFE-7203-D54C-1A9C-5BC55C17C116}"/>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kern="1200" dirty="0">
                <a:solidFill>
                  <a:srgbClr val="FFFFFF"/>
                </a:solidFill>
                <a:latin typeface="+mj-lt"/>
                <a:ea typeface="+mj-ea"/>
                <a:cs typeface="+mj-cs"/>
              </a:rPr>
              <a:t>Ideas to reduce children's waiting time</a:t>
            </a:r>
          </a:p>
        </p:txBody>
      </p:sp>
      <p:sp>
        <p:nvSpPr>
          <p:cNvPr id="11"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TextBox 4">
            <a:extLst>
              <a:ext uri="{FF2B5EF4-FFF2-40B4-BE49-F238E27FC236}">
                <a16:creationId xmlns:a16="http://schemas.microsoft.com/office/drawing/2014/main" id="{B3FA7949-0E29-1999-726C-8921DA549A3C}"/>
              </a:ext>
            </a:extLst>
          </p:cNvPr>
          <p:cNvSpPr txBox="1"/>
          <p:nvPr/>
        </p:nvSpPr>
        <p:spPr>
          <a:xfrm>
            <a:off x="4447308" y="591344"/>
            <a:ext cx="6906491" cy="5585619"/>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Autofit/>
          </a:bodyPr>
          <a:lstStyle/>
          <a:p>
            <a:pPr indent="-228600">
              <a:lnSpc>
                <a:spcPct val="90000"/>
              </a:lnSpc>
              <a:spcAft>
                <a:spcPts val="600"/>
              </a:spcAft>
              <a:buFont typeface="Arial" panose="020B0604020202020204" pitchFamily="34" charset="0"/>
              <a:buChar char="•"/>
            </a:pPr>
            <a:r>
              <a:rPr lang="en-US" sz="2400" dirty="0"/>
              <a:t>Ensure that children can easily transition to the next space without waiting for extended periods</a:t>
            </a:r>
          </a:p>
          <a:p>
            <a:pPr indent="-228600">
              <a:lnSpc>
                <a:spcPct val="90000"/>
              </a:lnSpc>
              <a:spcAft>
                <a:spcPts val="600"/>
              </a:spcAft>
              <a:buFont typeface="Arial" panose="020B0604020202020204" pitchFamily="34" charset="0"/>
              <a:buChar char="•"/>
            </a:pPr>
            <a:endParaRPr lang="en-US" sz="2400" dirty="0"/>
          </a:p>
          <a:p>
            <a:pPr indent="-228600">
              <a:lnSpc>
                <a:spcPct val="90000"/>
              </a:lnSpc>
              <a:spcAft>
                <a:spcPts val="600"/>
              </a:spcAft>
              <a:buFont typeface="Arial" panose="020B0604020202020204" pitchFamily="34" charset="0"/>
              <a:buChar char="•"/>
            </a:pPr>
            <a:r>
              <a:rPr lang="en-US" sz="2400" dirty="0"/>
              <a:t>Allocate a staff member to be outside to receive children in the playground</a:t>
            </a:r>
          </a:p>
          <a:p>
            <a:pPr indent="-228600">
              <a:lnSpc>
                <a:spcPct val="90000"/>
              </a:lnSpc>
              <a:spcAft>
                <a:spcPts val="600"/>
              </a:spcAft>
              <a:buFont typeface="Arial" panose="020B0604020202020204" pitchFamily="34" charset="0"/>
              <a:buChar char="•"/>
            </a:pPr>
            <a:endParaRPr lang="en-US" sz="2400" dirty="0"/>
          </a:p>
          <a:p>
            <a:pPr indent="-228600">
              <a:lnSpc>
                <a:spcPct val="90000"/>
              </a:lnSpc>
              <a:spcAft>
                <a:spcPts val="600"/>
              </a:spcAft>
              <a:buFont typeface="Arial" panose="020B0604020202020204" pitchFamily="34" charset="0"/>
              <a:buChar char="•"/>
            </a:pPr>
            <a:r>
              <a:rPr lang="en-US" sz="2400" dirty="0"/>
              <a:t>Self-help station inside and outside re sunscreen</a:t>
            </a:r>
          </a:p>
          <a:p>
            <a:pPr indent="-228600">
              <a:lnSpc>
                <a:spcPct val="90000"/>
              </a:lnSpc>
              <a:spcAft>
                <a:spcPts val="600"/>
              </a:spcAft>
              <a:buFont typeface="Arial" panose="020B0604020202020204" pitchFamily="34" charset="0"/>
              <a:buChar char="•"/>
            </a:pPr>
            <a:endParaRPr lang="en-US" sz="2400" dirty="0"/>
          </a:p>
          <a:p>
            <a:pPr indent="-228600">
              <a:lnSpc>
                <a:spcPct val="90000"/>
              </a:lnSpc>
              <a:spcAft>
                <a:spcPts val="600"/>
              </a:spcAft>
              <a:buFont typeface="Arial" panose="020B0604020202020204" pitchFamily="34" charset="0"/>
              <a:buChar char="•"/>
            </a:pPr>
            <a:r>
              <a:rPr lang="en-US" sz="2400" dirty="0"/>
              <a:t>Set up a box of books or puzzles or sensory toys for children to engage with when they need to wait for peers in an area.</a:t>
            </a:r>
          </a:p>
          <a:p>
            <a:pPr indent="-228600">
              <a:lnSpc>
                <a:spcPct val="90000"/>
              </a:lnSpc>
              <a:spcAft>
                <a:spcPts val="600"/>
              </a:spcAft>
              <a:buFont typeface="Arial" panose="020B0604020202020204" pitchFamily="34" charset="0"/>
              <a:buChar char="•"/>
            </a:pPr>
            <a:endParaRPr lang="en-US" sz="2400" dirty="0"/>
          </a:p>
          <a:p>
            <a:pPr indent="-228600">
              <a:lnSpc>
                <a:spcPct val="90000"/>
              </a:lnSpc>
              <a:spcAft>
                <a:spcPts val="600"/>
              </a:spcAft>
              <a:buFont typeface="Arial" panose="020B0604020202020204" pitchFamily="34" charset="0"/>
              <a:buChar char="•"/>
            </a:pPr>
            <a:r>
              <a:rPr lang="en-US" sz="2400" dirty="0"/>
              <a:t>Containers to set up and pack away these resources easily</a:t>
            </a:r>
          </a:p>
        </p:txBody>
      </p:sp>
      <p:sp>
        <p:nvSpPr>
          <p:cNvPr id="4" name="TextBox 3">
            <a:extLst>
              <a:ext uri="{FF2B5EF4-FFF2-40B4-BE49-F238E27FC236}">
                <a16:creationId xmlns:a16="http://schemas.microsoft.com/office/drawing/2014/main" id="{2A5C5051-97F3-265C-9A5A-14EDFE6A466F}"/>
              </a:ext>
            </a:extLst>
          </p:cNvPr>
          <p:cNvSpPr txBox="1"/>
          <p:nvPr/>
        </p:nvSpPr>
        <p:spPr>
          <a:xfrm>
            <a:off x="666213" y="1237071"/>
            <a:ext cx="10893693" cy="4939892"/>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a:lnSpc>
                <a:spcPct val="90000"/>
              </a:lnSpc>
              <a:spcAft>
                <a:spcPts val="600"/>
              </a:spcAft>
            </a:pPr>
            <a:endParaRPr lang="en-US" sz="1600" b="1" i="1" dirty="0">
              <a:cs typeface="Calibri"/>
            </a:endParaRPr>
          </a:p>
          <a:p>
            <a:pPr indent="-228600">
              <a:lnSpc>
                <a:spcPct val="90000"/>
              </a:lnSpc>
              <a:spcAft>
                <a:spcPts val="600"/>
              </a:spcAft>
              <a:buFont typeface="Arial" panose="020B0604020202020204" pitchFamily="34" charset="0"/>
              <a:buChar char="•"/>
            </a:pPr>
            <a:endParaRPr lang="en-US" sz="1600" dirty="0">
              <a:cs typeface="Calibri"/>
            </a:endParaRPr>
          </a:p>
          <a:p>
            <a:pPr indent="-228600">
              <a:lnSpc>
                <a:spcPct val="90000"/>
              </a:lnSpc>
              <a:spcAft>
                <a:spcPts val="600"/>
              </a:spcAft>
              <a:buFont typeface="Arial" panose="020B0604020202020204" pitchFamily="34" charset="0"/>
              <a:buChar char="•"/>
            </a:pPr>
            <a:endParaRPr lang="en-US" sz="1600" dirty="0"/>
          </a:p>
        </p:txBody>
      </p:sp>
    </p:spTree>
    <p:extLst>
      <p:ext uri="{BB962C8B-B14F-4D97-AF65-F5344CB8AC3E}">
        <p14:creationId xmlns:p14="http://schemas.microsoft.com/office/powerpoint/2010/main" val="276001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5E0B79A-0E8A-467B-4F22-52A6D3DE3EB2}"/>
              </a:ext>
            </a:extLst>
          </p:cNvPr>
          <p:cNvPicPr>
            <a:picLocks noChangeAspect="1"/>
          </p:cNvPicPr>
          <p:nvPr/>
        </p:nvPicPr>
        <p:blipFill rotWithShape="1">
          <a:blip r:embed="rId2"/>
          <a:srcRect r="9" b="75"/>
          <a:stretch/>
        </p:blipFill>
        <p:spPr>
          <a:xfrm>
            <a:off x="20" y="10"/>
            <a:ext cx="12191980" cy="6857990"/>
          </a:xfrm>
          <a:prstGeom prst="rect">
            <a:avLst/>
          </a:prstGeom>
        </p:spPr>
      </p:pic>
      <p:sp>
        <p:nvSpPr>
          <p:cNvPr id="9" name="Rectangle 11">
            <a:extLst>
              <a:ext uri="{FF2B5EF4-FFF2-40B4-BE49-F238E27FC236}">
                <a16:creationId xmlns:a16="http://schemas.microsoft.com/office/drawing/2014/main" id="{257363FD-7E77-4145-9483-331A807A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6802" cy="6858000"/>
          </a:xfrm>
          <a:prstGeom prst="rect">
            <a:avLst/>
          </a:prstGeom>
          <a:gradFill flip="none" rotWithShape="1">
            <a:gsLst>
              <a:gs pos="28000">
                <a:schemeClr val="bg2">
                  <a:alpha val="84000"/>
                </a:schemeClr>
              </a:gs>
              <a:gs pos="74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1CFFC60-4B90-0948-9DF2-A89EC361B7C3}"/>
              </a:ext>
            </a:extLst>
          </p:cNvPr>
          <p:cNvSpPr>
            <a:spLocks noGrp="1"/>
          </p:cNvSpPr>
          <p:nvPr>
            <p:ph type="title"/>
          </p:nvPr>
        </p:nvSpPr>
        <p:spPr>
          <a:xfrm>
            <a:off x="838200" y="365125"/>
            <a:ext cx="10515600" cy="941121"/>
          </a:xfrm>
        </p:spPr>
        <p:txBody>
          <a:bodyPr>
            <a:normAutofit/>
          </a:bodyPr>
          <a:lstStyle/>
          <a:p>
            <a:pPr algn="ctr"/>
            <a:r>
              <a:rPr lang="en-US" dirty="0">
                <a:latin typeface="Arial Nova"/>
                <a:cs typeface="Calibri Light"/>
              </a:rPr>
              <a:t>Small Groups</a:t>
            </a:r>
            <a:endParaRPr lang="en-US" dirty="0">
              <a:latin typeface="Arial Nova"/>
            </a:endParaRPr>
          </a:p>
        </p:txBody>
      </p:sp>
      <p:graphicFrame>
        <p:nvGraphicFramePr>
          <p:cNvPr id="6" name="TextBox 3">
            <a:extLst>
              <a:ext uri="{FF2B5EF4-FFF2-40B4-BE49-F238E27FC236}">
                <a16:creationId xmlns:a16="http://schemas.microsoft.com/office/drawing/2014/main" id="{7475C868-91A8-5612-7636-8718BBE21661}"/>
              </a:ext>
            </a:extLst>
          </p:cNvPr>
          <p:cNvGraphicFramePr/>
          <p:nvPr>
            <p:extLst>
              <p:ext uri="{D42A27DB-BD31-4B8C-83A1-F6EECF244321}">
                <p14:modId xmlns:p14="http://schemas.microsoft.com/office/powerpoint/2010/main" val="1749280494"/>
              </p:ext>
            </p:extLst>
          </p:nvPr>
        </p:nvGraphicFramePr>
        <p:xfrm>
          <a:off x="838200" y="1306246"/>
          <a:ext cx="10515600" cy="52076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0891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A3DECE0-A38B-160C-BEF2-06433087DCD8}"/>
              </a:ext>
            </a:extLst>
          </p:cNvPr>
          <p:cNvSpPr>
            <a:spLocks noGrp="1"/>
          </p:cNvSpPr>
          <p:nvPr>
            <p:ph type="title"/>
          </p:nvPr>
        </p:nvSpPr>
        <p:spPr>
          <a:xfrm>
            <a:off x="686834" y="1153572"/>
            <a:ext cx="3200400" cy="4461163"/>
          </a:xfrm>
        </p:spPr>
        <p:txBody>
          <a:bodyPr>
            <a:normAutofit/>
          </a:bodyPr>
          <a:lstStyle/>
          <a:p>
            <a:r>
              <a:rPr lang="en-US" dirty="0">
                <a:solidFill>
                  <a:srgbClr val="FFFFFF"/>
                </a:solidFill>
                <a:cs typeface="Calibri Light"/>
              </a:rPr>
              <a:t>Transitioning – lining up </a:t>
            </a:r>
            <a:br>
              <a:rPr lang="en-US" dirty="0">
                <a:solidFill>
                  <a:srgbClr val="FFFFFF"/>
                </a:solidFill>
                <a:cs typeface="Calibri Light"/>
              </a:rPr>
            </a:br>
            <a:r>
              <a:rPr lang="en-US" sz="3600" dirty="0">
                <a:solidFill>
                  <a:srgbClr val="FFFFFF"/>
                </a:solidFill>
                <a:cs typeface="Calibri Light"/>
              </a:rPr>
              <a:t>(If absolutely needed)</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42DAEE-6AEF-7447-A184-8733B49D2DF4}"/>
              </a:ext>
            </a:extLst>
          </p:cNvPr>
          <p:cNvSpPr>
            <a:spLocks noGrp="1"/>
          </p:cNvSpPr>
          <p:nvPr>
            <p:ph idx="1"/>
          </p:nvPr>
        </p:nvSpPr>
        <p:spPr>
          <a:xfrm>
            <a:off x="4447308" y="591344"/>
            <a:ext cx="6906491" cy="5585619"/>
          </a:xfrm>
        </p:spPr>
        <p:txBody>
          <a:bodyPr vert="horz" lIns="91440" tIns="45720" rIns="91440" bIns="45720" rtlCol="0" anchor="ctr">
            <a:normAutofit lnSpcReduction="10000"/>
          </a:bodyPr>
          <a:lstStyle/>
          <a:p>
            <a:pPr marL="0" indent="0">
              <a:buNone/>
            </a:pPr>
            <a:endParaRPr lang="en-US" dirty="0">
              <a:cs typeface="Calibri" panose="020F0502020204030204"/>
            </a:endParaRPr>
          </a:p>
          <a:p>
            <a:r>
              <a:rPr lang="en-US" dirty="0">
                <a:ea typeface="+mn-lt"/>
                <a:cs typeface="+mn-lt"/>
              </a:rPr>
              <a:t>Number off – count together how many children</a:t>
            </a:r>
            <a:endParaRPr lang="en-US" dirty="0"/>
          </a:p>
          <a:p>
            <a:r>
              <a:rPr lang="en-US" dirty="0">
                <a:ea typeface="+mn-lt"/>
                <a:cs typeface="+mn-lt"/>
              </a:rPr>
              <a:t>Copy actions games</a:t>
            </a:r>
            <a:endParaRPr lang="en-US" dirty="0"/>
          </a:p>
          <a:p>
            <a:r>
              <a:rPr lang="en-US" dirty="0">
                <a:ea typeface="+mn-lt"/>
                <a:cs typeface="+mn-lt"/>
              </a:rPr>
              <a:t>Pretend to be mice walking in the line</a:t>
            </a:r>
            <a:endParaRPr lang="en-US" dirty="0"/>
          </a:p>
          <a:p>
            <a:r>
              <a:rPr lang="en-US" dirty="0">
                <a:ea typeface="+mn-lt"/>
                <a:cs typeface="+mn-lt"/>
              </a:rPr>
              <a:t>Play a guessing game</a:t>
            </a:r>
            <a:endParaRPr lang="en-US" dirty="0"/>
          </a:p>
          <a:p>
            <a:r>
              <a:rPr lang="en-US" dirty="0">
                <a:ea typeface="+mn-lt"/>
                <a:cs typeface="+mn-lt"/>
              </a:rPr>
              <a:t>Freeze game</a:t>
            </a:r>
          </a:p>
          <a:p>
            <a:r>
              <a:rPr lang="en-US" dirty="0">
                <a:ea typeface="+mn-lt"/>
                <a:cs typeface="+mn-lt"/>
              </a:rPr>
              <a:t>Simon Says</a:t>
            </a:r>
          </a:p>
          <a:p>
            <a:r>
              <a:rPr lang="en-US" dirty="0">
                <a:ea typeface="+mn-lt"/>
                <a:cs typeface="+mn-lt"/>
              </a:rPr>
              <a:t>I spy …..</a:t>
            </a:r>
          </a:p>
          <a:p>
            <a:r>
              <a:rPr lang="en-US" dirty="0">
                <a:ea typeface="+mn-lt"/>
                <a:cs typeface="+mn-lt"/>
              </a:rPr>
              <a:t>Regulating Sensory Input … Give yourself a squeezing hug, jumping, stretching, deep breathing etc.</a:t>
            </a:r>
            <a:endParaRPr lang="en-US" dirty="0"/>
          </a:p>
          <a:p>
            <a:endParaRPr lang="en-US" dirty="0">
              <a:cs typeface="Calibri"/>
            </a:endParaRPr>
          </a:p>
        </p:txBody>
      </p:sp>
    </p:spTree>
    <p:extLst>
      <p:ext uri="{BB962C8B-B14F-4D97-AF65-F5344CB8AC3E}">
        <p14:creationId xmlns:p14="http://schemas.microsoft.com/office/powerpoint/2010/main" val="3415945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180B5-9939-3CA7-4AC3-159BEC2ABCD3}"/>
              </a:ext>
            </a:extLst>
          </p:cNvPr>
          <p:cNvSpPr>
            <a:spLocks noGrp="1"/>
          </p:cNvSpPr>
          <p:nvPr>
            <p:ph type="title"/>
          </p:nvPr>
        </p:nvSpPr>
        <p:spPr>
          <a:xfrm>
            <a:off x="491231" y="210259"/>
            <a:ext cx="11018520" cy="1434415"/>
          </a:xfrm>
        </p:spPr>
        <p:txBody>
          <a:bodyPr anchor="b">
            <a:normAutofit/>
          </a:bodyPr>
          <a:lstStyle/>
          <a:p>
            <a:pPr>
              <a:lnSpc>
                <a:spcPct val="95000"/>
              </a:lnSpc>
            </a:pPr>
            <a:r>
              <a:rPr lang="en-US" sz="4000" dirty="0">
                <a:latin typeface="Arial" panose="020B0604020202020204" pitchFamily="34" charset="0"/>
                <a:ea typeface="+mj-lt"/>
                <a:cs typeface="Arial" panose="020B0604020202020204" pitchFamily="34" charset="0"/>
              </a:rPr>
              <a:t>Setting up the environment to succeed</a:t>
            </a:r>
            <a:r>
              <a:rPr lang="en-US" sz="4000" b="1" dirty="0">
                <a:latin typeface="DengXian"/>
                <a:ea typeface="+mj-lt"/>
                <a:cs typeface="+mj-lt"/>
              </a:rPr>
              <a:t> </a:t>
            </a:r>
            <a:endParaRPr lang="en-US" sz="4000" dirty="0">
              <a:latin typeface="DengXian"/>
              <a:ea typeface="DengXian"/>
              <a:cs typeface="Calibri Light"/>
            </a:endParaRPr>
          </a:p>
        </p:txBody>
      </p:sp>
      <p:sp>
        <p:nvSpPr>
          <p:cNvPr id="3" name="Content Placeholder 2">
            <a:extLst>
              <a:ext uri="{FF2B5EF4-FFF2-40B4-BE49-F238E27FC236}">
                <a16:creationId xmlns:a16="http://schemas.microsoft.com/office/drawing/2014/main" id="{736D4755-0553-38BE-A236-3E9D8BA71879}"/>
              </a:ext>
            </a:extLst>
          </p:cNvPr>
          <p:cNvSpPr>
            <a:spLocks noGrp="1"/>
          </p:cNvSpPr>
          <p:nvPr>
            <p:ph idx="1"/>
          </p:nvPr>
        </p:nvSpPr>
        <p:spPr>
          <a:xfrm>
            <a:off x="572493" y="2071316"/>
            <a:ext cx="6713552" cy="4119172"/>
          </a:xfrm>
        </p:spPr>
        <p:txBody>
          <a:bodyPr lIns="109728" tIns="109728" rIns="109728" bIns="91440" anchor="t">
            <a:normAutofit/>
          </a:bodyPr>
          <a:lstStyle/>
          <a:p>
            <a:pPr>
              <a:lnSpc>
                <a:spcPct val="95000"/>
              </a:lnSpc>
            </a:pPr>
            <a:r>
              <a:rPr lang="en-US" sz="2600" dirty="0">
                <a:ea typeface="+mn-lt"/>
                <a:cs typeface="+mn-lt"/>
              </a:rPr>
              <a:t>Ensure that you have adequate space for your group time. This may involve moving some furniture and equipment away that may be distracting for the children’s learning. </a:t>
            </a:r>
            <a:endParaRPr lang="en-US" sz="2600" dirty="0">
              <a:ea typeface="DengXian Light"/>
            </a:endParaRPr>
          </a:p>
          <a:p>
            <a:pPr>
              <a:lnSpc>
                <a:spcPct val="95000"/>
              </a:lnSpc>
            </a:pPr>
            <a:r>
              <a:rPr lang="en-US" sz="2600" dirty="0">
                <a:ea typeface="+mn-lt"/>
                <a:cs typeface="+mn-lt"/>
              </a:rPr>
              <a:t>If separate spaces are needed for individual children, then make sure these are set up and ready beforehand. Sensory cushion, fiddle toys, sensory items for sitting etc. need to be easily accessible.</a:t>
            </a:r>
            <a:endParaRPr lang="en-US" sz="2600" dirty="0">
              <a:ea typeface="DengXian Light"/>
            </a:endParaRPr>
          </a:p>
        </p:txBody>
      </p:sp>
      <p:pic>
        <p:nvPicPr>
          <p:cNvPr id="18" name="Picture 17" descr="Child toys in a room">
            <a:extLst>
              <a:ext uri="{FF2B5EF4-FFF2-40B4-BE49-F238E27FC236}">
                <a16:creationId xmlns:a16="http://schemas.microsoft.com/office/drawing/2014/main" id="{6FE3685A-6A5E-C6C1-E1DA-9B1B28F9BB81}"/>
              </a:ext>
            </a:extLst>
          </p:cNvPr>
          <p:cNvPicPr>
            <a:picLocks noChangeAspect="1"/>
          </p:cNvPicPr>
          <p:nvPr/>
        </p:nvPicPr>
        <p:blipFill rotWithShape="1">
          <a:blip r:embed="rId2"/>
          <a:srcRect l="61" r="4" b="2"/>
          <a:stretch/>
        </p:blipFill>
        <p:spPr>
          <a:xfrm>
            <a:off x="7675658" y="2093976"/>
            <a:ext cx="3941064" cy="4096512"/>
          </a:xfrm>
          <a:prstGeom prst="rect">
            <a:avLst/>
          </a:prstGeom>
        </p:spPr>
      </p:pic>
    </p:spTree>
    <p:extLst>
      <p:ext uri="{BB962C8B-B14F-4D97-AF65-F5344CB8AC3E}">
        <p14:creationId xmlns:p14="http://schemas.microsoft.com/office/powerpoint/2010/main" val="586593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5D5120B-F267-0BC6-2AD4-A6B6A5D8F6FF}"/>
              </a:ext>
            </a:extLst>
          </p:cNvPr>
          <p:cNvSpPr>
            <a:spLocks noGrp="1"/>
          </p:cNvSpPr>
          <p:nvPr>
            <p:ph type="title"/>
          </p:nvPr>
        </p:nvSpPr>
        <p:spPr>
          <a:xfrm>
            <a:off x="1171074" y="1396686"/>
            <a:ext cx="3240506" cy="4064628"/>
          </a:xfrm>
        </p:spPr>
        <p:txBody>
          <a:bodyPr>
            <a:normAutofit/>
          </a:bodyPr>
          <a:lstStyle/>
          <a:p>
            <a:r>
              <a:rPr lang="en-US" sz="4000" dirty="0">
                <a:solidFill>
                  <a:srgbClr val="FFFFFF"/>
                </a:solidFill>
                <a:cs typeface="Calibri Light"/>
              </a:rPr>
              <a:t>Building Connections with Individual Children leads to Increased Engagement</a:t>
            </a:r>
            <a:endParaRPr lang="en-US" sz="4000" dirty="0">
              <a:solidFill>
                <a:srgbClr val="FFFFFF"/>
              </a:solidFill>
            </a:endParaRPr>
          </a:p>
        </p:txBody>
      </p:sp>
      <p:sp>
        <p:nvSpPr>
          <p:cNvPr id="2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23"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039749C-8950-69B8-5208-33DDA8F1567A}"/>
              </a:ext>
            </a:extLst>
          </p:cNvPr>
          <p:cNvSpPr>
            <a:spLocks noGrp="1"/>
          </p:cNvSpPr>
          <p:nvPr>
            <p:ph idx="1"/>
          </p:nvPr>
        </p:nvSpPr>
        <p:spPr>
          <a:xfrm>
            <a:off x="5370153" y="674914"/>
            <a:ext cx="5536397" cy="5497285"/>
          </a:xfrm>
        </p:spPr>
        <p:txBody>
          <a:bodyPr vert="horz" lIns="91440" tIns="45720" rIns="91440" bIns="45720" rtlCol="0">
            <a:normAutofit fontScale="92500"/>
          </a:bodyPr>
          <a:lstStyle/>
          <a:p>
            <a:pPr marL="0" indent="0">
              <a:buNone/>
            </a:pPr>
            <a:r>
              <a:rPr lang="en-US" b="1" dirty="0">
                <a:ea typeface="+mn-lt"/>
                <a:cs typeface="+mn-lt"/>
              </a:rPr>
              <a:t>Engaging with Children – Making a Connection</a:t>
            </a:r>
            <a:r>
              <a:rPr lang="en-US" dirty="0">
                <a:ea typeface="+mn-lt"/>
                <a:cs typeface="+mn-lt"/>
              </a:rPr>
              <a:t> </a:t>
            </a:r>
            <a:endParaRPr lang="en-US" dirty="0">
              <a:cs typeface="Calibri" panose="020F0502020204030204"/>
            </a:endParaRPr>
          </a:p>
          <a:p>
            <a:r>
              <a:rPr lang="en-US" dirty="0">
                <a:ea typeface="+mn-lt"/>
                <a:cs typeface="+mn-lt"/>
              </a:rPr>
              <a:t>Sit at child’s level and follow their lead in play</a:t>
            </a:r>
            <a:endParaRPr lang="en-US" dirty="0"/>
          </a:p>
          <a:p>
            <a:r>
              <a:rPr lang="en-US" dirty="0">
                <a:ea typeface="+mn-lt"/>
                <a:cs typeface="+mn-lt"/>
              </a:rPr>
              <a:t>Stop and listen to child</a:t>
            </a:r>
            <a:endParaRPr lang="en-US" dirty="0"/>
          </a:p>
          <a:p>
            <a:r>
              <a:rPr lang="en-US" dirty="0">
                <a:ea typeface="+mn-lt"/>
                <a:cs typeface="+mn-lt"/>
              </a:rPr>
              <a:t>Respond to child’s ideas</a:t>
            </a:r>
            <a:endParaRPr lang="en-US" dirty="0"/>
          </a:p>
          <a:p>
            <a:r>
              <a:rPr lang="en-US" dirty="0">
                <a:ea typeface="+mn-lt"/>
                <a:cs typeface="+mn-lt"/>
              </a:rPr>
              <a:t>Sing as you play together</a:t>
            </a:r>
            <a:endParaRPr lang="en-US" dirty="0"/>
          </a:p>
          <a:p>
            <a:r>
              <a:rPr lang="en-US" dirty="0">
                <a:ea typeface="+mn-lt"/>
                <a:cs typeface="+mn-lt"/>
              </a:rPr>
              <a:t>Use expression to show your interest</a:t>
            </a:r>
            <a:endParaRPr lang="en-US" dirty="0"/>
          </a:p>
          <a:p>
            <a:r>
              <a:rPr lang="en-US" dirty="0">
                <a:ea typeface="+mn-lt"/>
                <a:cs typeface="+mn-lt"/>
              </a:rPr>
              <a:t>Give some genuine positive feedback</a:t>
            </a:r>
            <a:endParaRPr lang="en-US" dirty="0"/>
          </a:p>
          <a:p>
            <a:r>
              <a:rPr lang="en-US" dirty="0">
                <a:ea typeface="+mn-lt"/>
                <a:cs typeface="+mn-lt"/>
              </a:rPr>
              <a:t>Get to know their preferences and things they enjoy</a:t>
            </a:r>
            <a:endParaRPr lang="en-US" dirty="0"/>
          </a:p>
          <a:p>
            <a:r>
              <a:rPr lang="en-US" dirty="0">
                <a:ea typeface="+mn-lt"/>
                <a:cs typeface="+mn-lt"/>
              </a:rPr>
              <a:t>Base learning around their interests</a:t>
            </a:r>
            <a:endParaRPr lang="en-US" sz="1800" dirty="0"/>
          </a:p>
          <a:p>
            <a:endParaRPr lang="en-US" sz="1800" dirty="0"/>
          </a:p>
        </p:txBody>
      </p:sp>
    </p:spTree>
    <p:extLst>
      <p:ext uri="{BB962C8B-B14F-4D97-AF65-F5344CB8AC3E}">
        <p14:creationId xmlns:p14="http://schemas.microsoft.com/office/powerpoint/2010/main" val="1086464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2743" y="1662338"/>
            <a:ext cx="10515600" cy="4088013"/>
          </a:xfrm>
        </p:spPr>
        <p:txBody>
          <a:bodyPr/>
          <a:lstStyle/>
          <a:p>
            <a:pPr marL="0" indent="0" algn="ctr">
              <a:buNone/>
            </a:pPr>
            <a:endParaRPr lang="en-AU" dirty="0"/>
          </a:p>
          <a:p>
            <a:pPr marL="0" indent="0" algn="ctr">
              <a:buNone/>
            </a:pPr>
            <a:endParaRPr lang="en-AU" dirty="0"/>
          </a:p>
          <a:p>
            <a:pPr marL="0" indent="0" algn="ctr">
              <a:buNone/>
            </a:pPr>
            <a:endParaRPr lang="en-AU" dirty="0"/>
          </a:p>
          <a:p>
            <a:pPr marL="0" indent="0" algn="ctr">
              <a:buNone/>
            </a:pPr>
            <a:endParaRPr lang="en-AU" dirty="0"/>
          </a:p>
          <a:p>
            <a:pPr marL="0" indent="0" algn="ctr">
              <a:buNone/>
            </a:pPr>
            <a:endParaRPr lang="en-AU" dirty="0"/>
          </a:p>
          <a:p>
            <a:pPr marL="0" indent="0" algn="ctr">
              <a:buNone/>
            </a:pPr>
            <a:endParaRPr lang="en-AU" dirty="0"/>
          </a:p>
          <a:p>
            <a:pPr marL="0" indent="0" algn="ctr">
              <a:buNone/>
            </a:pPr>
            <a:r>
              <a:rPr lang="en-AU" i="1" dirty="0"/>
              <a:t>“No significant learning occurs without a significant relationship.” </a:t>
            </a:r>
          </a:p>
          <a:p>
            <a:pPr marL="0" indent="0" algn="ctr">
              <a:buNone/>
            </a:pPr>
            <a:r>
              <a:rPr lang="en-AU" i="1" dirty="0"/>
              <a:t>By James Comer</a:t>
            </a:r>
          </a:p>
        </p:txBody>
      </p:sp>
      <p:pic>
        <p:nvPicPr>
          <p:cNvPr id="3076" name="Picture 4" descr="Visual search query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1926" y="226106"/>
            <a:ext cx="7945092" cy="444386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696066" y="5750351"/>
            <a:ext cx="8908330" cy="369332"/>
          </a:xfrm>
          <a:prstGeom prst="rect">
            <a:avLst/>
          </a:prstGeom>
          <a:noFill/>
        </p:spPr>
        <p:txBody>
          <a:bodyPr wrap="square" rtlCol="0">
            <a:spAutoFit/>
          </a:bodyPr>
          <a:lstStyle/>
          <a:p>
            <a:r>
              <a:rPr lang="en-US" dirty="0"/>
              <a:t>Complied by the PSFO Team 2022</a:t>
            </a:r>
            <a:endParaRPr lang="en-AU" dirty="0"/>
          </a:p>
        </p:txBody>
      </p:sp>
      <p:pic>
        <p:nvPicPr>
          <p:cNvPr id="5" name="Picture 4"/>
          <p:cNvPicPr/>
          <p:nvPr/>
        </p:nvPicPr>
        <p:blipFill rotWithShape="1">
          <a:blip r:embed="rId3" cstate="print">
            <a:extLst>
              <a:ext uri="{28A0092B-C50C-407E-A947-70E740481C1C}">
                <a14:useLocalDpi xmlns:a14="http://schemas.microsoft.com/office/drawing/2010/main" val="0"/>
              </a:ext>
            </a:extLst>
          </a:blip>
          <a:srcRect l="5" t="249" r="5" b="102"/>
          <a:stretch/>
        </p:blipFill>
        <p:spPr bwMode="auto">
          <a:xfrm>
            <a:off x="737769" y="5667364"/>
            <a:ext cx="1784350" cy="53530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75497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1E766-EEC3-324E-81DB-856C931DB3B2}"/>
              </a:ext>
            </a:extLst>
          </p:cNvPr>
          <p:cNvSpPr>
            <a:spLocks noGrp="1"/>
          </p:cNvSpPr>
          <p:nvPr>
            <p:ph type="title"/>
          </p:nvPr>
        </p:nvSpPr>
        <p:spPr>
          <a:xfrm>
            <a:off x="640080" y="325369"/>
            <a:ext cx="4368602" cy="1956841"/>
          </a:xfrm>
        </p:spPr>
        <p:txBody>
          <a:bodyPr anchor="b">
            <a:normAutofit/>
          </a:bodyPr>
          <a:lstStyle/>
          <a:p>
            <a:pPr>
              <a:lnSpc>
                <a:spcPct val="95000"/>
              </a:lnSpc>
            </a:pPr>
            <a:r>
              <a:rPr lang="en-US" sz="4000" dirty="0">
                <a:latin typeface="Arial" panose="020B0604020202020204" pitchFamily="34" charset="0"/>
                <a:ea typeface="DengXian"/>
                <a:cs typeface="Arial" panose="020B0604020202020204" pitchFamily="34" charset="0"/>
              </a:rPr>
              <a:t>Distractions are minimal.</a:t>
            </a:r>
            <a:endParaRPr lang="en-US"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6BC02E3-C388-49C1-73B2-EDC141DA5A53}"/>
              </a:ext>
            </a:extLst>
          </p:cNvPr>
          <p:cNvSpPr>
            <a:spLocks noGrp="1"/>
          </p:cNvSpPr>
          <p:nvPr>
            <p:ph idx="1"/>
          </p:nvPr>
        </p:nvSpPr>
        <p:spPr>
          <a:xfrm>
            <a:off x="640080" y="2450969"/>
            <a:ext cx="4243589" cy="3912124"/>
          </a:xfrm>
        </p:spPr>
        <p:txBody>
          <a:bodyPr vert="horz" lIns="109728" tIns="109728" rIns="109728" bIns="91440" rtlCol="0" anchor="t">
            <a:noAutofit/>
          </a:bodyPr>
          <a:lstStyle/>
          <a:p>
            <a:pPr>
              <a:lnSpc>
                <a:spcPct val="95000"/>
              </a:lnSpc>
            </a:pPr>
            <a:r>
              <a:rPr lang="en-US" sz="2000" dirty="0">
                <a:ea typeface="+mn-lt"/>
                <a:cs typeface="+mn-lt"/>
              </a:rPr>
              <a:t>Ensure adjoining spaces are quiet during focused learning times .</a:t>
            </a:r>
            <a:endParaRPr lang="en-US" sz="2000" dirty="0">
              <a:ea typeface="DengXian Light"/>
            </a:endParaRPr>
          </a:p>
          <a:p>
            <a:pPr>
              <a:lnSpc>
                <a:spcPct val="95000"/>
              </a:lnSpc>
            </a:pPr>
            <a:r>
              <a:rPr lang="en-US" sz="2000" dirty="0">
                <a:ea typeface="+mn-lt"/>
                <a:cs typeface="+mn-lt"/>
              </a:rPr>
              <a:t>Place a sign on room door informing educators and families to enter the learning space quietly.</a:t>
            </a:r>
          </a:p>
          <a:p>
            <a:pPr>
              <a:lnSpc>
                <a:spcPct val="95000"/>
              </a:lnSpc>
            </a:pPr>
            <a:r>
              <a:rPr lang="en-US" sz="2000" dirty="0">
                <a:ea typeface="+mn-lt"/>
                <a:cs typeface="+mn-lt"/>
              </a:rPr>
              <a:t>Ensure all cleaning is finished prior to group time commencing. This avoids distraction but also means that educators are available to support the attention of all children during group time. </a:t>
            </a:r>
            <a:endParaRPr lang="en-US" sz="2000" dirty="0">
              <a:ea typeface="DengXian Light"/>
            </a:endParaRPr>
          </a:p>
        </p:txBody>
      </p:sp>
      <p:pic>
        <p:nvPicPr>
          <p:cNvPr id="28" name="Picture 4" descr="Classroom for children">
            <a:extLst>
              <a:ext uri="{FF2B5EF4-FFF2-40B4-BE49-F238E27FC236}">
                <a16:creationId xmlns:a16="http://schemas.microsoft.com/office/drawing/2014/main" id="{696C3DF6-BE14-77C7-C2BE-AAA0CCBB848E}"/>
              </a:ext>
            </a:extLst>
          </p:cNvPr>
          <p:cNvPicPr>
            <a:picLocks noChangeAspect="1"/>
          </p:cNvPicPr>
          <p:nvPr/>
        </p:nvPicPr>
        <p:blipFill rotWithShape="1">
          <a:blip r:embed="rId2"/>
          <a:srcRect l="15" r="51" b="4"/>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4062771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4" descr="Images Gratuites : jouer, Couleur, enfant, Enfants, amusement, content ...">
            <a:extLst>
              <a:ext uri="{FF2B5EF4-FFF2-40B4-BE49-F238E27FC236}">
                <a16:creationId xmlns:a16="http://schemas.microsoft.com/office/drawing/2014/main" id="{B0D53D6F-4CFA-E0A8-7FF5-64686AD94B92}"/>
              </a:ext>
            </a:extLst>
          </p:cNvPr>
          <p:cNvPicPr>
            <a:picLocks noChangeAspect="1"/>
          </p:cNvPicPr>
          <p:nvPr/>
        </p:nvPicPr>
        <p:blipFill rotWithShape="1">
          <a:blip r:embed="rId2"/>
          <a:srcRect r="1" b="-1"/>
          <a:stretch/>
        </p:blipFill>
        <p:spPr>
          <a:xfrm>
            <a:off x="2522356" y="10"/>
            <a:ext cx="9669642" cy="6857990"/>
          </a:xfrm>
          <a:prstGeom prst="rect">
            <a:avLst/>
          </a:prstGeom>
        </p:spPr>
      </p:pic>
      <p:sp>
        <p:nvSpPr>
          <p:cNvPr id="31" name="Rectangle 30">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09FECA-46B6-3BD5-993F-60E41C107BC2}"/>
              </a:ext>
            </a:extLst>
          </p:cNvPr>
          <p:cNvSpPr>
            <a:spLocks noGrp="1"/>
          </p:cNvSpPr>
          <p:nvPr>
            <p:ph type="title"/>
          </p:nvPr>
        </p:nvSpPr>
        <p:spPr>
          <a:xfrm>
            <a:off x="762786" y="339209"/>
            <a:ext cx="3822189" cy="1899912"/>
          </a:xfrm>
        </p:spPr>
        <p:txBody>
          <a:bodyPr>
            <a:normAutofit/>
          </a:bodyPr>
          <a:lstStyle/>
          <a:p>
            <a:r>
              <a:rPr lang="en-US" sz="4000" dirty="0">
                <a:latin typeface="Arial" panose="020B0604020202020204" pitchFamily="34" charset="0"/>
                <a:ea typeface="+mj-lt"/>
                <a:cs typeface="Arial" panose="020B0604020202020204" pitchFamily="34" charset="0"/>
              </a:rPr>
              <a:t>Preparation and Organisation</a:t>
            </a:r>
            <a:endParaRPr lang="en-US" sz="4000" dirty="0">
              <a:latin typeface="Arial" panose="020B0604020202020204" pitchFamily="34" charset="0"/>
              <a:ea typeface="DengXian"/>
              <a:cs typeface="Arial" panose="020B0604020202020204" pitchFamily="34" charset="0"/>
            </a:endParaRPr>
          </a:p>
        </p:txBody>
      </p:sp>
      <p:sp>
        <p:nvSpPr>
          <p:cNvPr id="24" name="Content Placeholder 2">
            <a:extLst>
              <a:ext uri="{FF2B5EF4-FFF2-40B4-BE49-F238E27FC236}">
                <a16:creationId xmlns:a16="http://schemas.microsoft.com/office/drawing/2014/main" id="{0F9EBD02-C831-D12B-2151-B79E85A1A363}"/>
              </a:ext>
            </a:extLst>
          </p:cNvPr>
          <p:cNvSpPr>
            <a:spLocks noGrp="1"/>
          </p:cNvSpPr>
          <p:nvPr>
            <p:ph idx="1"/>
          </p:nvPr>
        </p:nvSpPr>
        <p:spPr>
          <a:xfrm>
            <a:off x="838200" y="1970202"/>
            <a:ext cx="3822189" cy="4206761"/>
          </a:xfrm>
        </p:spPr>
        <p:txBody>
          <a:bodyPr lIns="109728" tIns="109728" rIns="109728" bIns="91440">
            <a:normAutofit fontScale="77500" lnSpcReduction="20000"/>
          </a:bodyPr>
          <a:lstStyle/>
          <a:p>
            <a:pPr marL="0" indent="0">
              <a:buNone/>
            </a:pPr>
            <a:endParaRPr lang="en-US" sz="1900" b="1" dirty="0">
              <a:ea typeface="DengXian Light"/>
            </a:endParaRPr>
          </a:p>
          <a:p>
            <a:r>
              <a:rPr lang="en-US" dirty="0">
                <a:latin typeface="Arial" panose="020B0604020202020204" pitchFamily="34" charset="0"/>
                <a:ea typeface="+mn-lt"/>
                <a:cs typeface="Arial" panose="020B0604020202020204" pitchFamily="34" charset="0"/>
              </a:rPr>
              <a:t>Ensure you have all your resources collected and ready to use before group time </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ea typeface="+mn-lt"/>
                <a:cs typeface="Arial" panose="020B0604020202020204" pitchFamily="34" charset="0"/>
              </a:rPr>
              <a:t>Have enough resources for each child to participate </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ea typeface="+mn-lt"/>
                <a:cs typeface="Arial" panose="020B0604020202020204" pitchFamily="34" charset="0"/>
              </a:rPr>
              <a:t>When using technology make sure that equipment is fully charged or plugged in to a power outlet, speakers are working and song, CD or video is ready to press play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381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55DED-A1F5-6408-A525-0D927032305E}"/>
              </a:ext>
            </a:extLst>
          </p:cNvPr>
          <p:cNvSpPr>
            <a:spLocks noGrp="1"/>
          </p:cNvSpPr>
          <p:nvPr>
            <p:ph type="title"/>
          </p:nvPr>
        </p:nvSpPr>
        <p:spPr/>
        <p:txBody>
          <a:bodyPr>
            <a:normAutofit fontScale="90000"/>
          </a:bodyPr>
          <a:lstStyle/>
          <a:p>
            <a:r>
              <a:rPr lang="en-US" sz="5400" dirty="0">
                <a:ea typeface="+mj-lt"/>
                <a:cs typeface="+mj-lt"/>
              </a:rPr>
              <a:t>Preparing children for transition time</a:t>
            </a:r>
            <a:r>
              <a:rPr lang="en-US" sz="5400" b="1" dirty="0">
                <a:ea typeface="+mj-lt"/>
                <a:cs typeface="+mj-lt"/>
              </a:rPr>
              <a:t>.</a:t>
            </a:r>
            <a:r>
              <a:rPr lang="en-US" sz="5400" dirty="0">
                <a:ea typeface="+mj-lt"/>
                <a:cs typeface="+mj-lt"/>
              </a:rPr>
              <a:t> </a:t>
            </a:r>
            <a:endParaRPr lang="en-US" sz="5400" dirty="0"/>
          </a:p>
        </p:txBody>
      </p:sp>
      <p:graphicFrame>
        <p:nvGraphicFramePr>
          <p:cNvPr id="29" name="Content Placeholder 2">
            <a:extLst>
              <a:ext uri="{FF2B5EF4-FFF2-40B4-BE49-F238E27FC236}">
                <a16:creationId xmlns:a16="http://schemas.microsoft.com/office/drawing/2014/main" id="{21F76521-28F1-10AB-3B85-F0B7C6AA839F}"/>
              </a:ext>
            </a:extLst>
          </p:cNvPr>
          <p:cNvGraphicFramePr>
            <a:graphicFrameLocks noGrp="1"/>
          </p:cNvGraphicFramePr>
          <p:nvPr>
            <p:ph idx="1"/>
            <p:extLst>
              <p:ext uri="{D42A27DB-BD31-4B8C-83A1-F6EECF244321}">
                <p14:modId xmlns:p14="http://schemas.microsoft.com/office/powerpoint/2010/main" val="511323429"/>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9683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2C59832-AC4F-6CBE-66DC-3EB4C3B9869C}"/>
              </a:ext>
            </a:extLst>
          </p:cNvPr>
          <p:cNvSpPr>
            <a:spLocks noGrp="1"/>
          </p:cNvSpPr>
          <p:nvPr>
            <p:ph type="title"/>
          </p:nvPr>
        </p:nvSpPr>
        <p:spPr>
          <a:xfrm>
            <a:off x="648929" y="557190"/>
            <a:ext cx="5181510" cy="1671569"/>
          </a:xfrm>
        </p:spPr>
        <p:txBody>
          <a:bodyPr vert="horz" lIns="91440" tIns="45720" rIns="91440" bIns="45720" rtlCol="0" anchor="ctr">
            <a:normAutofit/>
          </a:bodyPr>
          <a:lstStyle/>
          <a:p>
            <a:r>
              <a:rPr lang="en-US" sz="4000" dirty="0">
                <a:latin typeface="Arial" panose="020B0604020202020204" pitchFamily="34" charset="0"/>
                <a:cs typeface="Arial" panose="020B0604020202020204" pitchFamily="34" charset="0"/>
              </a:rPr>
              <a:t>Gaining Children's Attention</a:t>
            </a:r>
          </a:p>
        </p:txBody>
      </p:sp>
      <p:sp>
        <p:nvSpPr>
          <p:cNvPr id="2" name="TextBox 1">
            <a:extLst>
              <a:ext uri="{FF2B5EF4-FFF2-40B4-BE49-F238E27FC236}">
                <a16:creationId xmlns:a16="http://schemas.microsoft.com/office/drawing/2014/main" id="{7F7A972A-3959-0C66-2BED-53FA4776C62D}"/>
              </a:ext>
            </a:extLst>
          </p:cNvPr>
          <p:cNvSpPr txBox="1"/>
          <p:nvPr/>
        </p:nvSpPr>
        <p:spPr>
          <a:xfrm>
            <a:off x="648930" y="1913641"/>
            <a:ext cx="5181508" cy="4289196"/>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fontScale="92500" lnSpcReduction="20000"/>
          </a:bodyPr>
          <a:lstStyle/>
          <a:p>
            <a:pPr indent="-228600">
              <a:lnSpc>
                <a:spcPct val="90000"/>
              </a:lnSpc>
              <a:spcAft>
                <a:spcPts val="600"/>
              </a:spcAft>
              <a:buFont typeface="Arial" panose="020B0604020202020204" pitchFamily="34" charset="0"/>
              <a:buChar char="•"/>
            </a:pPr>
            <a:endParaRPr lang="en-US" sz="2000" b="1" dirty="0"/>
          </a:p>
          <a:p>
            <a:pPr>
              <a:lnSpc>
                <a:spcPct val="90000"/>
              </a:lnSpc>
              <a:spcAft>
                <a:spcPts val="600"/>
              </a:spcAft>
            </a:pPr>
            <a:r>
              <a:rPr lang="en-US" sz="2400" dirty="0">
                <a:latin typeface="Arial" panose="020B0604020202020204" pitchFamily="34" charset="0"/>
                <a:cs typeface="Arial" panose="020B0604020202020204" pitchFamily="34" charset="0"/>
              </a:rPr>
              <a:t>There are many easy and fun ways of gaining children's attention.</a:t>
            </a:r>
          </a:p>
          <a:p>
            <a:pPr indent="-228600">
              <a:lnSpc>
                <a:spcPct val="90000"/>
              </a:lnSpc>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Voice with actions - ‘waterfalls’ fingers falling (remember your expression, tone, volume) </a:t>
            </a:r>
          </a:p>
          <a:p>
            <a:pPr indent="-228600">
              <a:lnSpc>
                <a:spcPct val="90000"/>
              </a:lnSpc>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Sound - tinkle bell, singing bowl</a:t>
            </a:r>
          </a:p>
          <a:p>
            <a:pPr indent="-228600">
              <a:lnSpc>
                <a:spcPct val="90000"/>
              </a:lnSpc>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Sing a song with actions – ‘If you’re happy and you know it clap you hands’</a:t>
            </a:r>
          </a:p>
          <a:p>
            <a:pPr indent="-228600">
              <a:lnSpc>
                <a:spcPct val="90000"/>
              </a:lnSpc>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Clapping rhyme -‘123, eyes on me’ (children respond ‘123 eyes on you’)</a:t>
            </a:r>
          </a:p>
          <a:p>
            <a:pPr indent="-228600">
              <a:lnSpc>
                <a:spcPct val="90000"/>
              </a:lnSpc>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Lights off </a:t>
            </a:r>
          </a:p>
          <a:p>
            <a:pPr indent="-228600">
              <a:lnSpc>
                <a:spcPct val="90000"/>
              </a:lnSpc>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Lights dimming while singing a slow song</a:t>
            </a:r>
          </a:p>
        </p:txBody>
      </p:sp>
      <p:pic>
        <p:nvPicPr>
          <p:cNvPr id="21" name="Picture 20" descr="Hand reaching out to light">
            <a:extLst>
              <a:ext uri="{FF2B5EF4-FFF2-40B4-BE49-F238E27FC236}">
                <a16:creationId xmlns:a16="http://schemas.microsoft.com/office/drawing/2014/main" id="{FC612692-251B-A0EC-69D8-2C30C0CBE172}"/>
              </a:ext>
            </a:extLst>
          </p:cNvPr>
          <p:cNvPicPr>
            <a:picLocks noChangeAspect="1"/>
          </p:cNvPicPr>
          <p:nvPr/>
        </p:nvPicPr>
        <p:blipFill rotWithShape="1">
          <a:blip r:embed="rId2"/>
          <a:srcRect l="63" r="55" b="-1"/>
          <a:stretch/>
        </p:blipFill>
        <p:spPr>
          <a:xfrm>
            <a:off x="6189155" y="10"/>
            <a:ext cx="6002844" cy="6857990"/>
          </a:xfrm>
          <a:prstGeom prst="rect">
            <a:avLst/>
          </a:prstGeom>
          <a:effectLst/>
        </p:spPr>
      </p:pic>
    </p:spTree>
    <p:extLst>
      <p:ext uri="{BB962C8B-B14F-4D97-AF65-F5344CB8AC3E}">
        <p14:creationId xmlns:p14="http://schemas.microsoft.com/office/powerpoint/2010/main" val="3583285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9AD0B-51E4-820D-560B-AC5E607CBEC7}"/>
              </a:ext>
            </a:extLst>
          </p:cNvPr>
          <p:cNvSpPr>
            <a:spLocks noGrp="1"/>
          </p:cNvSpPr>
          <p:nvPr>
            <p:ph type="title"/>
          </p:nvPr>
        </p:nvSpPr>
        <p:spPr>
          <a:xfrm>
            <a:off x="709456" y="576258"/>
            <a:ext cx="5238858" cy="1563627"/>
          </a:xfrm>
        </p:spPr>
        <p:txBody>
          <a:bodyPr vert="horz" lIns="91440" tIns="45720" rIns="91440" bIns="45720" rtlCol="0" anchor="ctr">
            <a:normAutofit fontScale="90000"/>
          </a:bodyPr>
          <a:lstStyle/>
          <a:p>
            <a:pPr algn="ctr"/>
            <a:br>
              <a:rPr lang="en-US" sz="4000" b="1" u="sng" dirty="0"/>
            </a:br>
            <a:r>
              <a:rPr lang="en-US" sz="4000" b="1" u="sng" dirty="0"/>
              <a:t>Packing Away Strategies </a:t>
            </a:r>
            <a:br>
              <a:rPr lang="en-US" sz="4000" b="1" u="sng" dirty="0"/>
            </a:br>
            <a:r>
              <a:rPr lang="en-US" sz="2700" dirty="0"/>
              <a:t>Teaching the children to care for &amp; respect their play environment</a:t>
            </a:r>
            <a:br>
              <a:rPr lang="en-US" sz="3600" dirty="0"/>
            </a:br>
            <a:endParaRPr lang="en-US" dirty="0"/>
          </a:p>
        </p:txBody>
      </p:sp>
      <p:graphicFrame>
        <p:nvGraphicFramePr>
          <p:cNvPr id="20" name="TextBox 4">
            <a:extLst>
              <a:ext uri="{FF2B5EF4-FFF2-40B4-BE49-F238E27FC236}">
                <a16:creationId xmlns:a16="http://schemas.microsoft.com/office/drawing/2014/main" id="{E12ECBCB-5460-A25B-DC22-7DD5804B8BAB}"/>
              </a:ext>
            </a:extLst>
          </p:cNvPr>
          <p:cNvGraphicFramePr/>
          <p:nvPr>
            <p:extLst>
              <p:ext uri="{D42A27DB-BD31-4B8C-83A1-F6EECF244321}">
                <p14:modId xmlns:p14="http://schemas.microsoft.com/office/powerpoint/2010/main" val="4086798523"/>
              </p:ext>
            </p:extLst>
          </p:nvPr>
        </p:nvGraphicFramePr>
        <p:xfrm>
          <a:off x="709456" y="2413261"/>
          <a:ext cx="10905066" cy="4350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Text&#10;&#10;Description automatically generated">
            <a:extLst>
              <a:ext uri="{FF2B5EF4-FFF2-40B4-BE49-F238E27FC236}">
                <a16:creationId xmlns:a16="http://schemas.microsoft.com/office/drawing/2014/main" id="{BE304AF9-36A0-A79F-9B8E-97CBAA6AFBF9}"/>
              </a:ext>
            </a:extLst>
          </p:cNvPr>
          <p:cNvPicPr>
            <a:picLocks noChangeAspect="1"/>
          </p:cNvPicPr>
          <p:nvPr/>
        </p:nvPicPr>
        <p:blipFill rotWithShape="1">
          <a:blip r:embed="rId7"/>
          <a:srcRect r="-2" b="130"/>
          <a:stretch/>
        </p:blipFill>
        <p:spPr>
          <a:xfrm>
            <a:off x="9444840" y="175017"/>
            <a:ext cx="1735021" cy="2639484"/>
          </a:xfrm>
          <a:prstGeom prst="rect">
            <a:avLst/>
          </a:prstGeom>
        </p:spPr>
      </p:pic>
      <p:pic>
        <p:nvPicPr>
          <p:cNvPr id="5" name="Picture 55" descr="Text&#10;&#10;Description automatically generated">
            <a:extLst>
              <a:ext uri="{FF2B5EF4-FFF2-40B4-BE49-F238E27FC236}">
                <a16:creationId xmlns:a16="http://schemas.microsoft.com/office/drawing/2014/main" id="{2219ABA4-1048-AEDD-0B39-C5B679BDFE9B}"/>
              </a:ext>
            </a:extLst>
          </p:cNvPr>
          <p:cNvPicPr>
            <a:picLocks noChangeAspect="1"/>
          </p:cNvPicPr>
          <p:nvPr/>
        </p:nvPicPr>
        <p:blipFill>
          <a:blip r:embed="rId8"/>
          <a:stretch>
            <a:fillRect/>
          </a:stretch>
        </p:blipFill>
        <p:spPr>
          <a:xfrm>
            <a:off x="6023728" y="429126"/>
            <a:ext cx="2804299" cy="2131267"/>
          </a:xfrm>
          <a:prstGeom prst="rect">
            <a:avLst/>
          </a:prstGeom>
        </p:spPr>
      </p:pic>
    </p:spTree>
    <p:extLst>
      <p:ext uri="{BB962C8B-B14F-4D97-AF65-F5344CB8AC3E}">
        <p14:creationId xmlns:p14="http://schemas.microsoft.com/office/powerpoint/2010/main" val="3719734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D94E7-A165-DF2B-AAC9-A68F51F65501}"/>
              </a:ext>
            </a:extLst>
          </p:cNvPr>
          <p:cNvSpPr>
            <a:spLocks noGrp="1"/>
          </p:cNvSpPr>
          <p:nvPr>
            <p:ph type="title"/>
          </p:nvPr>
        </p:nvSpPr>
        <p:spPr>
          <a:xfrm>
            <a:off x="638882" y="1461155"/>
            <a:ext cx="3571810" cy="3629318"/>
          </a:xfrm>
        </p:spPr>
        <p:txBody>
          <a:bodyPr vert="horz" lIns="91440" tIns="45720" rIns="91440" bIns="45720" rtlCol="0" anchor="b">
            <a:normAutofit/>
          </a:bodyPr>
          <a:lstStyle/>
          <a:p>
            <a:pPr>
              <a:lnSpc>
                <a:spcPct val="90000"/>
              </a:lnSpc>
            </a:pPr>
            <a:r>
              <a:rPr lang="en-US" sz="4100" dirty="0">
                <a:latin typeface="Arial" panose="020B0604020202020204" pitchFamily="34" charset="0"/>
                <a:cs typeface="Arial" panose="020B0604020202020204" pitchFamily="34" charset="0"/>
              </a:rPr>
              <a:t>Calming strategies for regulation before or at  the </a:t>
            </a:r>
            <a:r>
              <a:rPr lang="en-US" sz="4100" b="1" dirty="0">
                <a:latin typeface="Arial" panose="020B0604020202020204" pitchFamily="34" charset="0"/>
                <a:cs typeface="Arial" panose="020B0604020202020204" pitchFamily="34" charset="0"/>
              </a:rPr>
              <a:t>beginning</a:t>
            </a:r>
            <a:r>
              <a:rPr lang="en-US" sz="4100" dirty="0">
                <a:latin typeface="Arial" panose="020B0604020202020204" pitchFamily="34" charset="0"/>
                <a:cs typeface="Arial" panose="020B0604020202020204" pitchFamily="34" charset="0"/>
              </a:rPr>
              <a:t> of group time</a:t>
            </a:r>
          </a:p>
        </p:txBody>
      </p:sp>
      <p:graphicFrame>
        <p:nvGraphicFramePr>
          <p:cNvPr id="19" name="Content Placeholder 3">
            <a:extLst>
              <a:ext uri="{FF2B5EF4-FFF2-40B4-BE49-F238E27FC236}">
                <a16:creationId xmlns:a16="http://schemas.microsoft.com/office/drawing/2014/main" id="{C0D6327B-67F2-315D-836A-2CC6D35B236A}"/>
              </a:ext>
            </a:extLst>
          </p:cNvPr>
          <p:cNvGraphicFramePr>
            <a:graphicFrameLocks noGrp="1"/>
          </p:cNvGraphicFramePr>
          <p:nvPr>
            <p:ph sz="half" idx="1"/>
            <p:extLst>
              <p:ext uri="{D42A27DB-BD31-4B8C-83A1-F6EECF244321}">
                <p14:modId xmlns:p14="http://schemas.microsoft.com/office/powerpoint/2010/main" val="2763479329"/>
              </p:ext>
            </p:extLst>
          </p:nvPr>
        </p:nvGraphicFramePr>
        <p:xfrm>
          <a:off x="4648018" y="603316"/>
          <a:ext cx="6900512" cy="5571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121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3951"/>
            <a:ext cx="10515600" cy="1351323"/>
          </a:xfrm>
          <a:solidFill>
            <a:schemeClr val="bg2"/>
          </a:solidFill>
        </p:spPr>
        <p:txBody>
          <a:bodyPr>
            <a:normAutofit fontScale="90000"/>
          </a:bodyPr>
          <a:lstStyle/>
          <a:p>
            <a:pPr algn="ctr"/>
            <a:br>
              <a:rPr lang="en-AU" dirty="0"/>
            </a:br>
            <a:br>
              <a:rPr lang="en-AU" dirty="0"/>
            </a:br>
            <a:br>
              <a:rPr lang="en-AU" dirty="0"/>
            </a:br>
            <a:br>
              <a:rPr lang="en-AU" dirty="0"/>
            </a:br>
            <a:r>
              <a:rPr lang="en-AU" sz="4900" b="1" dirty="0"/>
              <a:t>Ideas for managing a large group time</a:t>
            </a:r>
            <a:r>
              <a:rPr lang="en-AU" sz="4900" i="1" dirty="0"/>
              <a:t>.</a:t>
            </a:r>
            <a:br>
              <a:rPr lang="en-AU" sz="4900" i="1" dirty="0"/>
            </a:br>
            <a:br>
              <a:rPr lang="en-AU" i="1" dirty="0"/>
            </a:br>
            <a:br>
              <a:rPr lang="en-AU" dirty="0"/>
            </a:br>
            <a:br>
              <a:rPr lang="en-AU" dirty="0"/>
            </a:br>
            <a:endParaRPr lang="en-AU" dirty="0"/>
          </a:p>
        </p:txBody>
      </p:sp>
      <p:sp>
        <p:nvSpPr>
          <p:cNvPr id="3" name="Content Placeholder 2"/>
          <p:cNvSpPr>
            <a:spLocks noGrp="1"/>
          </p:cNvSpPr>
          <p:nvPr>
            <p:ph sz="half" idx="1"/>
          </p:nvPr>
        </p:nvSpPr>
        <p:spPr>
          <a:xfrm>
            <a:off x="348006" y="1813023"/>
            <a:ext cx="5181600" cy="4351338"/>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n-US" sz="1800" dirty="0">
                <a:latin typeface="Arial" panose="020B0604020202020204" pitchFamily="34" charset="0"/>
                <a:cs typeface="Arial" panose="020B0604020202020204" pitchFamily="34" charset="0"/>
              </a:rPr>
              <a:t>Goal - When planning group time activities try to have a goal in mind for the session and remember that children can’t sit still and concentrate for as long as we can.</a:t>
            </a:r>
          </a:p>
          <a:p>
            <a:r>
              <a:rPr lang="en-US" sz="1800" dirty="0">
                <a:latin typeface="Arial" panose="020B0604020202020204" pitchFamily="34" charset="0"/>
                <a:cs typeface="Arial" panose="020B0604020202020204" pitchFamily="34" charset="0"/>
              </a:rPr>
              <a:t>Rules – When starting a large group time session always begin by reminding the children of the rules you would like to see, such as good sitting and good listening. It is always useful to reinforce these rules with picture cards or Makaton signing.</a:t>
            </a:r>
          </a:p>
          <a:p>
            <a:r>
              <a:rPr lang="en-US" sz="1800" dirty="0">
                <a:latin typeface="Arial" panose="020B0604020202020204" pitchFamily="34" charset="0"/>
                <a:cs typeface="Arial" panose="020B0604020202020204" pitchFamily="34" charset="0"/>
              </a:rPr>
              <a:t>Movement Break – Children can get very fidgety if they have been sitting for a while so to try and ease this encourage the children to stand in a circle and do a little jiggle, wiggling and shaking all parts of their bodies before they sit down ready for the group time activity.</a:t>
            </a:r>
          </a:p>
          <a:p>
            <a:endParaRPr lang="en-US" sz="2600" dirty="0">
              <a:latin typeface="Arial" panose="020B0604020202020204" pitchFamily="34" charset="0"/>
              <a:cs typeface="Arial" panose="020B0604020202020204" pitchFamily="34" charset="0"/>
            </a:endParaRPr>
          </a:p>
          <a:p>
            <a:endParaRPr lang="en-US" dirty="0"/>
          </a:p>
          <a:p>
            <a:endParaRPr lang="en-AU" dirty="0"/>
          </a:p>
        </p:txBody>
      </p:sp>
      <p:sp>
        <p:nvSpPr>
          <p:cNvPr id="4" name="Content Placeholder 3"/>
          <p:cNvSpPr>
            <a:spLocks noGrp="1"/>
          </p:cNvSpPr>
          <p:nvPr>
            <p:ph sz="half" idx="2"/>
          </p:nvPr>
        </p:nvSpPr>
        <p:spPr>
          <a:solidFill>
            <a:schemeClr val="accent2"/>
          </a:solidFill>
          <a:ln>
            <a:solidFill>
              <a:schemeClr val="tx1"/>
            </a:solidFill>
          </a:ln>
        </p:spPr>
        <p:txBody>
          <a:bodyPr>
            <a:normAutofit/>
          </a:bodyPr>
          <a:lstStyle/>
          <a:p>
            <a:r>
              <a:rPr lang="en-US" sz="1800" dirty="0">
                <a:solidFill>
                  <a:schemeClr val="bg1"/>
                </a:solidFill>
                <a:latin typeface="Arial" panose="020B0604020202020204" pitchFamily="34" charset="0"/>
                <a:cs typeface="Arial" panose="020B0604020202020204" pitchFamily="34" charset="0"/>
              </a:rPr>
              <a:t>Use a Prop – Children can find it difficult if the activity involves turn taking so to aid this try using a prop or puppet to pass around the group and whoever is holding the object is the one whose turn it is to complete the activity or talk. A ball can be fun to roll around the circle to various children rather than just passing a teddy.</a:t>
            </a:r>
          </a:p>
          <a:p>
            <a:r>
              <a:rPr lang="en-US" sz="1800" dirty="0">
                <a:solidFill>
                  <a:schemeClr val="bg1"/>
                </a:solidFill>
                <a:latin typeface="Arial" panose="020B0604020202020204" pitchFamily="34" charset="0"/>
                <a:cs typeface="Arial" panose="020B0604020202020204" pitchFamily="34" charset="0"/>
              </a:rPr>
              <a:t>Make it Exciting – Wherever possible engage the children’s sense of magic, whether this be through telling a short story to set the scene for the activity or using fairy magic it’s a great way to get the children excited, listening and ready to actively participate and learn during the session.</a:t>
            </a:r>
          </a:p>
          <a:p>
            <a:r>
              <a:rPr lang="en-US" sz="1800" dirty="0">
                <a:solidFill>
                  <a:schemeClr val="bg1"/>
                </a:solidFill>
                <a:latin typeface="Arial" panose="020B0604020202020204" pitchFamily="34" charset="0"/>
                <a:cs typeface="Arial" panose="020B0604020202020204" pitchFamily="34" charset="0"/>
              </a:rPr>
              <a:t>Use Visuals – Children are visual learners.</a:t>
            </a:r>
            <a:endParaRPr lang="en-AU" dirty="0">
              <a:solidFill>
                <a:srgbClr val="FF0000"/>
              </a:solidFill>
            </a:endParaRPr>
          </a:p>
        </p:txBody>
      </p:sp>
    </p:spTree>
    <p:extLst>
      <p:ext uri="{BB962C8B-B14F-4D97-AF65-F5344CB8AC3E}">
        <p14:creationId xmlns:p14="http://schemas.microsoft.com/office/powerpoint/2010/main" val="1370503471"/>
      </p:ext>
    </p:extLst>
  </p:cSld>
  <p:clrMapOvr>
    <a:masterClrMapping/>
  </p:clrMapOvr>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692</TotalTime>
  <Words>1965</Words>
  <Application>Microsoft Office PowerPoint</Application>
  <PresentationFormat>Widescreen</PresentationFormat>
  <Paragraphs>152</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DengXian</vt:lpstr>
      <vt:lpstr>Arial</vt:lpstr>
      <vt:lpstr>Arial Nova</vt:lpstr>
      <vt:lpstr>Calibri</vt:lpstr>
      <vt:lpstr>Calibri Light</vt:lpstr>
      <vt:lpstr>Office Theme</vt:lpstr>
      <vt:lpstr>A Guide  TO SUCCESSFUL Group Times including TRANSITIONS</vt:lpstr>
      <vt:lpstr>Setting up the environment to succeed </vt:lpstr>
      <vt:lpstr>Distractions are minimal.</vt:lpstr>
      <vt:lpstr>Preparation and Organisation</vt:lpstr>
      <vt:lpstr>Preparing children for transition time. </vt:lpstr>
      <vt:lpstr>Gaining Children's Attention</vt:lpstr>
      <vt:lpstr> Packing Away Strategies  Teaching the children to care for &amp; respect their play environment </vt:lpstr>
      <vt:lpstr>Calming strategies for regulation before or at  the beginning of group time</vt:lpstr>
      <vt:lpstr>    Ideas for managing a large group time.    </vt:lpstr>
      <vt:lpstr>PowerPoint Presentation</vt:lpstr>
      <vt:lpstr>Group Time Calming and Regulation Ideas</vt:lpstr>
      <vt:lpstr>PowerPoint Presentation</vt:lpstr>
      <vt:lpstr>When Singing with Children</vt:lpstr>
      <vt:lpstr>PowerPoint Presentation</vt:lpstr>
      <vt:lpstr>PowerPoint Presentation</vt:lpstr>
      <vt:lpstr>PowerPoint Presentation</vt:lpstr>
      <vt:lpstr>Ideas to reduce children's waiting time</vt:lpstr>
      <vt:lpstr>Small Groups</vt:lpstr>
      <vt:lpstr>Transitioning – lining up  (If absolutely needed)</vt:lpstr>
      <vt:lpstr>Building Connections with Individual Children leads to Increased Engagement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Bernadette Walker</dc:creator>
  <cp:lastModifiedBy>Kat Stenhouse</cp:lastModifiedBy>
  <cp:revision>763</cp:revision>
  <dcterms:created xsi:type="dcterms:W3CDTF">2022-07-05T03:48:10Z</dcterms:created>
  <dcterms:modified xsi:type="dcterms:W3CDTF">2023-02-09T05:17:02Z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481379</vt:lpwstr>
  </property>
  <property fmtid="{D5CDD505-2E9C-101B-9397-08002B2CF9AE}" pid="3" name="NXPowerLiteSettings">
    <vt:lpwstr>F7000400038000</vt:lpwstr>
  </property>
  <property fmtid="{D5CDD505-2E9C-101B-9397-08002B2CF9AE}" pid="4" name="NXPowerLiteVersion">
    <vt:lpwstr>S9.2.0</vt:lpwstr>
  </property>
</Properties>
</file>